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152" r:id="rId2"/>
    <p:sldId id="2194" r:id="rId3"/>
    <p:sldId id="258" r:id="rId4"/>
    <p:sldId id="2190" r:id="rId5"/>
    <p:sldId id="2153" r:id="rId6"/>
    <p:sldId id="2191" r:id="rId7"/>
    <p:sldId id="2193" r:id="rId8"/>
    <p:sldId id="2197" r:id="rId9"/>
    <p:sldId id="2207" r:id="rId10"/>
    <p:sldId id="2206" r:id="rId11"/>
    <p:sldId id="1070" r:id="rId12"/>
    <p:sldId id="2211" r:id="rId13"/>
    <p:sldId id="509" r:id="rId14"/>
    <p:sldId id="2186" r:id="rId15"/>
    <p:sldId id="503" r:id="rId16"/>
    <p:sldId id="1071" r:id="rId17"/>
    <p:sldId id="505" r:id="rId18"/>
    <p:sldId id="506" r:id="rId19"/>
    <p:sldId id="2208" r:id="rId20"/>
    <p:sldId id="2209" r:id="rId21"/>
    <p:sldId id="290" r:id="rId22"/>
    <p:sldId id="2220" r:id="rId23"/>
    <p:sldId id="2219" r:id="rId24"/>
    <p:sldId id="2221" r:id="rId25"/>
    <p:sldId id="2215" r:id="rId26"/>
    <p:sldId id="268" r:id="rId27"/>
    <p:sldId id="267" r:id="rId28"/>
    <p:sldId id="2212" r:id="rId29"/>
    <p:sldId id="2210" r:id="rId30"/>
    <p:sldId id="2213" r:id="rId31"/>
    <p:sldId id="2214" r:id="rId32"/>
    <p:sldId id="2204" r:id="rId33"/>
    <p:sldId id="2216" r:id="rId34"/>
    <p:sldId id="273" r:id="rId35"/>
    <p:sldId id="275" r:id="rId36"/>
  </p:sldIdLst>
  <p:sldSz cx="12192000" cy="6858000"/>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4CF"/>
    <a:srgbClr val="463BFF"/>
    <a:srgbClr val="54A6DF"/>
    <a:srgbClr val="0370C0"/>
    <a:srgbClr val="8FAADC"/>
    <a:srgbClr val="66A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23"/>
    <p:restoredTop sz="96327"/>
  </p:normalViewPr>
  <p:slideViewPr>
    <p:cSldViewPr snapToGrid="0" snapToObjects="1">
      <p:cViewPr varScale="1">
        <p:scale>
          <a:sx n="86" d="100"/>
          <a:sy n="86" d="100"/>
        </p:scale>
        <p:origin x="768" y="58"/>
      </p:cViewPr>
      <p:guideLst/>
    </p:cSldViewPr>
  </p:slideViewPr>
  <p:notesTextViewPr>
    <p:cViewPr>
      <p:scale>
        <a:sx n="1" d="1"/>
        <a:sy n="1" d="1"/>
      </p:scale>
      <p:origin x="0" y="0"/>
    </p:cViewPr>
  </p:notesTextViewPr>
  <p:notesViewPr>
    <p:cSldViewPr snapToGrid="0" snapToObjects="1">
      <p:cViewPr varScale="1">
        <p:scale>
          <a:sx n="114" d="100"/>
          <a:sy n="114" d="100"/>
        </p:scale>
        <p:origin x="305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 Id="rId5" Type="http://schemas.openxmlformats.org/officeDocument/2006/relationships/image" Target="../media/image4.png"/><Relationship Id="rId4" Type="http://schemas.openxmlformats.org/officeDocument/2006/relationships/image" Target="../media/image3.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B96EEC9-0DFA-4141-8118-288317C14B04}"/>
              </a:ext>
            </a:extLst>
          </p:cNvPr>
          <p:cNvSpPr>
            <a:spLocks noGrp="1"/>
          </p:cNvSpPr>
          <p:nvPr>
            <p:ph type="hdr" sz="quarter"/>
          </p:nvPr>
        </p:nvSpPr>
        <p:spPr>
          <a:xfrm>
            <a:off x="1338147" y="61535"/>
            <a:ext cx="3033132" cy="344091"/>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130FCF00-C9F8-5448-A9F5-6820C8F6065B}"/>
              </a:ext>
            </a:extLst>
          </p:cNvPr>
          <p:cNvSpPr>
            <a:spLocks noGrp="1"/>
          </p:cNvSpPr>
          <p:nvPr>
            <p:ph type="dt" sz="quarter" idx="1"/>
          </p:nvPr>
        </p:nvSpPr>
        <p:spPr>
          <a:xfrm>
            <a:off x="4772724" y="61535"/>
            <a:ext cx="2393793" cy="344091"/>
          </a:xfrm>
          <a:prstGeom prst="rect">
            <a:avLst/>
          </a:prstGeom>
        </p:spPr>
        <p:txBody>
          <a:bodyPr vert="horz" lIns="91440" tIns="45720" rIns="91440" bIns="45720" rtlCol="0"/>
          <a:lstStyle>
            <a:lvl1pPr algn="r">
              <a:defRPr sz="1200"/>
            </a:lvl1pPr>
          </a:lstStyle>
          <a:p>
            <a:fld id="{2CC43FE4-3348-5342-B6F3-BFB7C9BD08D8}" type="datetimeFigureOut">
              <a:rPr lang="nl-NL" smtClean="0"/>
              <a:t>2-5-2024</a:t>
            </a:fld>
            <a:endParaRPr lang="nl-NL"/>
          </a:p>
        </p:txBody>
      </p:sp>
      <p:sp>
        <p:nvSpPr>
          <p:cNvPr id="4" name="Tijdelijke aanduiding voor voettekst 3">
            <a:extLst>
              <a:ext uri="{FF2B5EF4-FFF2-40B4-BE49-F238E27FC236}">
                <a16:creationId xmlns:a16="http://schemas.microsoft.com/office/drawing/2014/main" id="{ED7262DE-17EE-6B43-9EC5-773789AD8EC7}"/>
              </a:ext>
            </a:extLst>
          </p:cNvPr>
          <p:cNvSpPr>
            <a:spLocks noGrp="1"/>
          </p:cNvSpPr>
          <p:nvPr>
            <p:ph type="ftr" sz="quarter" idx="2"/>
          </p:nvPr>
        </p:nvSpPr>
        <p:spPr>
          <a:xfrm>
            <a:off x="1217084" y="6452375"/>
            <a:ext cx="3154195" cy="34409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0E908563-DF8D-A345-9D54-D96796D680AD}"/>
              </a:ext>
            </a:extLst>
          </p:cNvPr>
          <p:cNvSpPr>
            <a:spLocks noGrp="1"/>
          </p:cNvSpPr>
          <p:nvPr>
            <p:ph type="sldNum" sz="quarter" idx="3"/>
          </p:nvPr>
        </p:nvSpPr>
        <p:spPr>
          <a:xfrm>
            <a:off x="4772724" y="6452374"/>
            <a:ext cx="2393793" cy="344090"/>
          </a:xfrm>
          <a:prstGeom prst="rect">
            <a:avLst/>
          </a:prstGeom>
        </p:spPr>
        <p:txBody>
          <a:bodyPr vert="horz" lIns="91440" tIns="45720" rIns="91440" bIns="45720" rtlCol="0" anchor="b"/>
          <a:lstStyle>
            <a:lvl1pPr algn="r">
              <a:defRPr sz="1200"/>
            </a:lvl1pPr>
          </a:lstStyle>
          <a:p>
            <a:fld id="{7B9EF356-ECF7-ED47-A608-590B244771FD}" type="slidenum">
              <a:rPr lang="nl-NL" smtClean="0"/>
              <a:t>‹nr.›</a:t>
            </a:fld>
            <a:endParaRPr lang="nl-NL"/>
          </a:p>
        </p:txBody>
      </p:sp>
      <p:pic>
        <p:nvPicPr>
          <p:cNvPr id="6" name="Afbeelding 5">
            <a:extLst>
              <a:ext uri="{FF2B5EF4-FFF2-40B4-BE49-F238E27FC236}">
                <a16:creationId xmlns:a16="http://schemas.microsoft.com/office/drawing/2014/main" id="{7C700626-7482-0B44-89BD-28F3755C70A8}"/>
              </a:ext>
            </a:extLst>
          </p:cNvPr>
          <p:cNvPicPr>
            <a:picLocks noChangeAspect="1"/>
          </p:cNvPicPr>
          <p:nvPr/>
        </p:nvPicPr>
        <p:blipFill rotWithShape="1">
          <a:blip r:embed="rId2"/>
          <a:srcRect l="51825" t="158" b="19271"/>
          <a:stretch/>
        </p:blipFill>
        <p:spPr>
          <a:xfrm>
            <a:off x="0" y="5550432"/>
            <a:ext cx="1081907" cy="1307569"/>
          </a:xfrm>
          <a:prstGeom prst="rect">
            <a:avLst/>
          </a:prstGeom>
        </p:spPr>
      </p:pic>
      <p:pic>
        <p:nvPicPr>
          <p:cNvPr id="7" name="Afbeelding 6">
            <a:extLst>
              <a:ext uri="{FF2B5EF4-FFF2-40B4-BE49-F238E27FC236}">
                <a16:creationId xmlns:a16="http://schemas.microsoft.com/office/drawing/2014/main" id="{1D35A7DD-B736-0245-9989-8AC49EB5B1AD}"/>
              </a:ext>
            </a:extLst>
          </p:cNvPr>
          <p:cNvPicPr>
            <a:picLocks noChangeAspect="1"/>
          </p:cNvPicPr>
          <p:nvPr/>
        </p:nvPicPr>
        <p:blipFill rotWithShape="1">
          <a:blip r:embed="rId3"/>
          <a:srcRect t="406" r="21161" b="29202"/>
          <a:stretch/>
        </p:blipFill>
        <p:spPr>
          <a:xfrm>
            <a:off x="7365286" y="5712213"/>
            <a:ext cx="1778713" cy="1145788"/>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ABFF5B29-489A-4B47-B24A-B183501EDE0A}"/>
              </a:ext>
            </a:extLst>
          </p:cNvPr>
          <p:cNvPicPr>
            <a:picLocks noChangeAspect="1"/>
          </p:cNvPicPr>
          <p:nvPr/>
        </p:nvPicPr>
        <p:blipFill rotWithShape="1">
          <a:blip r:embed="rId4"/>
          <a:srcRect l="37753" t="22365"/>
          <a:stretch/>
        </p:blipFill>
        <p:spPr>
          <a:xfrm>
            <a:off x="5663" y="0"/>
            <a:ext cx="1656559" cy="1212696"/>
          </a:xfrm>
          <a:prstGeom prst="rect">
            <a:avLst/>
          </a:prstGeom>
        </p:spPr>
      </p:pic>
      <p:pic>
        <p:nvPicPr>
          <p:cNvPr id="9" name="Afbeelding 8">
            <a:extLst>
              <a:ext uri="{FF2B5EF4-FFF2-40B4-BE49-F238E27FC236}">
                <a16:creationId xmlns:a16="http://schemas.microsoft.com/office/drawing/2014/main" id="{6ABD1D84-7AA6-0249-8BCA-20013316C740}"/>
              </a:ext>
            </a:extLst>
          </p:cNvPr>
          <p:cNvPicPr>
            <a:picLocks noChangeAspect="1"/>
          </p:cNvPicPr>
          <p:nvPr/>
        </p:nvPicPr>
        <p:blipFill rotWithShape="1">
          <a:blip r:embed="rId5"/>
          <a:srcRect t="19576" r="24967"/>
          <a:stretch/>
        </p:blipFill>
        <p:spPr>
          <a:xfrm>
            <a:off x="7820721" y="0"/>
            <a:ext cx="1323279" cy="1056430"/>
          </a:xfrm>
          <a:prstGeom prst="rect">
            <a:avLst/>
          </a:prstGeom>
        </p:spPr>
      </p:pic>
    </p:spTree>
    <p:extLst>
      <p:ext uri="{BB962C8B-B14F-4D97-AF65-F5344CB8AC3E}">
        <p14:creationId xmlns:p14="http://schemas.microsoft.com/office/powerpoint/2010/main" val="2916553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5" Type="http://schemas.openxmlformats.org/officeDocument/2006/relationships/image" Target="../media/image4.png"/><Relationship Id="rId4"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124958" y="-7173"/>
            <a:ext cx="3201716" cy="344091"/>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4572000" y="0"/>
            <a:ext cx="3372987" cy="344091"/>
          </a:xfrm>
          <a:prstGeom prst="rect">
            <a:avLst/>
          </a:prstGeom>
        </p:spPr>
        <p:txBody>
          <a:bodyPr vert="horz" lIns="91440" tIns="45720" rIns="91440" bIns="45720" rtlCol="0"/>
          <a:lstStyle>
            <a:lvl1pPr algn="r">
              <a:defRPr sz="1200"/>
            </a:lvl1pPr>
          </a:lstStyle>
          <a:p>
            <a:fld id="{390024F9-8B3F-A644-B3AF-5CEDAD5B0019}" type="datetimeFigureOut">
              <a:rPr lang="nl-NL" smtClean="0"/>
              <a:t>2-5-2024</a:t>
            </a:fld>
            <a:endParaRPr lang="nl-NL"/>
          </a:p>
        </p:txBody>
      </p:sp>
      <p:sp>
        <p:nvSpPr>
          <p:cNvPr id="4" name="Tijdelijke aanduiding voor dia-afbeelding 3"/>
          <p:cNvSpPr>
            <a:spLocks noGrp="1" noRot="1" noChangeAspect="1"/>
          </p:cNvSpPr>
          <p:nvPr>
            <p:ph type="sldImg" idx="2"/>
          </p:nvPr>
        </p:nvSpPr>
        <p:spPr>
          <a:xfrm>
            <a:off x="2514600" y="830263"/>
            <a:ext cx="4114800" cy="23145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914400" y="6497828"/>
            <a:ext cx="3546088" cy="34409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787514" y="6513910"/>
            <a:ext cx="3023581" cy="344090"/>
          </a:xfrm>
          <a:prstGeom prst="rect">
            <a:avLst/>
          </a:prstGeom>
        </p:spPr>
        <p:txBody>
          <a:bodyPr vert="horz" lIns="91440" tIns="45720" rIns="91440" bIns="45720" rtlCol="0" anchor="b"/>
          <a:lstStyle>
            <a:lvl1pPr algn="r">
              <a:defRPr sz="1200"/>
            </a:lvl1pPr>
          </a:lstStyle>
          <a:p>
            <a:fld id="{6F7DFBBA-3C28-8444-A179-2F464D306D3E}" type="slidenum">
              <a:rPr lang="nl-NL" smtClean="0"/>
              <a:t>‹nr.›</a:t>
            </a:fld>
            <a:endParaRPr lang="nl-NL"/>
          </a:p>
        </p:txBody>
      </p:sp>
      <p:pic>
        <p:nvPicPr>
          <p:cNvPr id="8" name="Afbeelding 7">
            <a:extLst>
              <a:ext uri="{FF2B5EF4-FFF2-40B4-BE49-F238E27FC236}">
                <a16:creationId xmlns:a16="http://schemas.microsoft.com/office/drawing/2014/main" id="{E2B2267F-24BA-4A4F-8A62-A04212602829}"/>
              </a:ext>
            </a:extLst>
          </p:cNvPr>
          <p:cNvPicPr>
            <a:picLocks noChangeAspect="1"/>
          </p:cNvPicPr>
          <p:nvPr/>
        </p:nvPicPr>
        <p:blipFill rotWithShape="1">
          <a:blip r:embed="rId2"/>
          <a:srcRect l="51825" t="158" b="19271"/>
          <a:stretch/>
        </p:blipFill>
        <p:spPr>
          <a:xfrm>
            <a:off x="-14868" y="5786665"/>
            <a:ext cx="873135" cy="1055253"/>
          </a:xfrm>
          <a:prstGeom prst="rect">
            <a:avLst/>
          </a:prstGeom>
        </p:spPr>
      </p:pic>
      <p:pic>
        <p:nvPicPr>
          <p:cNvPr id="9" name="Afbeelding 8">
            <a:extLst>
              <a:ext uri="{FF2B5EF4-FFF2-40B4-BE49-F238E27FC236}">
                <a16:creationId xmlns:a16="http://schemas.microsoft.com/office/drawing/2014/main" id="{88E75B8D-75C4-A94A-94DF-F07C83D4FD87}"/>
              </a:ext>
            </a:extLst>
          </p:cNvPr>
          <p:cNvPicPr>
            <a:picLocks noChangeAspect="1"/>
          </p:cNvPicPr>
          <p:nvPr/>
        </p:nvPicPr>
        <p:blipFill rotWithShape="1">
          <a:blip r:embed="rId3"/>
          <a:srcRect t="406" r="21161" b="29202"/>
          <a:stretch/>
        </p:blipFill>
        <p:spPr>
          <a:xfrm>
            <a:off x="7811095" y="6000750"/>
            <a:ext cx="1330789" cy="857250"/>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35D95D69-55A1-034B-9107-652419F3D2A1}"/>
              </a:ext>
            </a:extLst>
          </p:cNvPr>
          <p:cNvPicPr>
            <a:picLocks noChangeAspect="1"/>
          </p:cNvPicPr>
          <p:nvPr/>
        </p:nvPicPr>
        <p:blipFill rotWithShape="1">
          <a:blip r:embed="rId4"/>
          <a:srcRect l="37753" t="22365"/>
          <a:stretch/>
        </p:blipFill>
        <p:spPr>
          <a:xfrm>
            <a:off x="1" y="16083"/>
            <a:ext cx="1171015" cy="857250"/>
          </a:xfrm>
          <a:prstGeom prst="rect">
            <a:avLst/>
          </a:prstGeom>
        </p:spPr>
      </p:pic>
      <p:pic>
        <p:nvPicPr>
          <p:cNvPr id="11" name="Afbeelding 10">
            <a:extLst>
              <a:ext uri="{FF2B5EF4-FFF2-40B4-BE49-F238E27FC236}">
                <a16:creationId xmlns:a16="http://schemas.microsoft.com/office/drawing/2014/main" id="{1D9A89AF-B153-1C49-9EA0-74D2BEF7FD28}"/>
              </a:ext>
            </a:extLst>
          </p:cNvPr>
          <p:cNvPicPr>
            <a:picLocks noChangeAspect="1"/>
          </p:cNvPicPr>
          <p:nvPr/>
        </p:nvPicPr>
        <p:blipFill rotWithShape="1">
          <a:blip r:embed="rId5"/>
          <a:srcRect t="19576" r="24967"/>
          <a:stretch/>
        </p:blipFill>
        <p:spPr>
          <a:xfrm>
            <a:off x="8064551" y="0"/>
            <a:ext cx="1073787" cy="857250"/>
          </a:xfrm>
          <a:prstGeom prst="rect">
            <a:avLst/>
          </a:prstGeom>
        </p:spPr>
      </p:pic>
    </p:spTree>
    <p:extLst>
      <p:ext uri="{BB962C8B-B14F-4D97-AF65-F5344CB8AC3E}">
        <p14:creationId xmlns:p14="http://schemas.microsoft.com/office/powerpoint/2010/main" val="23585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514600" y="830263"/>
            <a:ext cx="4114800" cy="23145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8AAFD0-B965-2642-B27C-2D78F85A388D}" type="slidenum">
              <a:rPr lang="nl-NL" smtClean="0"/>
              <a:t>3</a:t>
            </a:fld>
            <a:endParaRPr lang="nl-NL"/>
          </a:p>
        </p:txBody>
      </p:sp>
    </p:spTree>
    <p:extLst>
      <p:ext uri="{BB962C8B-B14F-4D97-AF65-F5344CB8AC3E}">
        <p14:creationId xmlns:p14="http://schemas.microsoft.com/office/powerpoint/2010/main" val="191522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514600" y="830263"/>
            <a:ext cx="4114800" cy="23145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7DFBBA-3C28-8444-A179-2F464D306D3E}" type="slidenum">
              <a:rPr lang="nl-NL" smtClean="0"/>
              <a:t>34</a:t>
            </a:fld>
            <a:endParaRPr lang="nl-NL"/>
          </a:p>
        </p:txBody>
      </p:sp>
    </p:spTree>
    <p:extLst>
      <p:ext uri="{BB962C8B-B14F-4D97-AF65-F5344CB8AC3E}">
        <p14:creationId xmlns:p14="http://schemas.microsoft.com/office/powerpoint/2010/main" val="3614759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e is De Nieuwe Wind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43BB2-4658-6341-A1CD-80DC051EEE03}"/>
              </a:ext>
            </a:extLst>
          </p:cNvPr>
          <p:cNvSpPr>
            <a:spLocks noGrp="1"/>
          </p:cNvSpPr>
          <p:nvPr>
            <p:ph type="title" hasCustomPrompt="1"/>
          </p:nvPr>
        </p:nvSpPr>
        <p:spPr>
          <a:xfrm>
            <a:off x="1502351" y="350163"/>
            <a:ext cx="9187297" cy="1174315"/>
          </a:xfrm>
        </p:spPr>
        <p:txBody>
          <a:bodyPr anchor="ctr">
            <a:normAutofit/>
          </a:bodyPr>
          <a:lstStyle>
            <a:lvl1pPr>
              <a:defRPr sz="4800"/>
            </a:lvl1pPr>
          </a:lstStyle>
          <a:p>
            <a:r>
              <a:rPr lang="nl-NL" dirty="0"/>
              <a:t>De Nieuwe Wind is:</a:t>
            </a:r>
          </a:p>
        </p:txBody>
      </p:sp>
      <p:sp>
        <p:nvSpPr>
          <p:cNvPr id="7" name="Tekstvak 6">
            <a:extLst>
              <a:ext uri="{FF2B5EF4-FFF2-40B4-BE49-F238E27FC236}">
                <a16:creationId xmlns:a16="http://schemas.microsoft.com/office/drawing/2014/main" id="{D1222F13-DAE8-7742-923F-1B65ADD5A76E}"/>
              </a:ext>
            </a:extLst>
          </p:cNvPr>
          <p:cNvSpPr txBox="1"/>
          <p:nvPr userDrawn="1"/>
        </p:nvSpPr>
        <p:spPr>
          <a:xfrm>
            <a:off x="7194373" y="5148028"/>
            <a:ext cx="2699533" cy="584775"/>
          </a:xfrm>
          <a:prstGeom prst="rect">
            <a:avLst/>
          </a:prstGeom>
          <a:noFill/>
        </p:spPr>
        <p:txBody>
          <a:bodyPr wrap="square" rtlCol="0">
            <a:spAutoFit/>
          </a:bodyPr>
          <a:lstStyle/>
          <a:p>
            <a:pPr algn="ctr"/>
            <a:r>
              <a:rPr lang="nl-NL" sz="3200" dirty="0">
                <a:latin typeface="Bradley Hand" pitchFamily="2" charset="77"/>
              </a:rPr>
              <a:t>Thea de </a:t>
            </a:r>
            <a:r>
              <a:rPr lang="nl-NL" sz="3200" dirty="0" err="1">
                <a:latin typeface="Bradley Hand" pitchFamily="2" charset="77"/>
              </a:rPr>
              <a:t>Feijter</a:t>
            </a:r>
            <a:endParaRPr lang="nl-NL" sz="3200" dirty="0">
              <a:latin typeface="Bradley Hand" pitchFamily="2" charset="77"/>
            </a:endParaRPr>
          </a:p>
        </p:txBody>
      </p:sp>
      <p:pic>
        <p:nvPicPr>
          <p:cNvPr id="8" name="Afbeelding 7" descr="Afbeelding met persoon, lucht, kleding, vrouw&#10;&#10;Automatisch gegenereerde beschrijving">
            <a:extLst>
              <a:ext uri="{FF2B5EF4-FFF2-40B4-BE49-F238E27FC236}">
                <a16:creationId xmlns:a16="http://schemas.microsoft.com/office/drawing/2014/main" id="{5E224CF5-95DE-5744-BC0B-F6E4DE5A74E1}"/>
              </a:ext>
            </a:extLst>
          </p:cNvPr>
          <p:cNvPicPr>
            <a:picLocks noChangeAspect="1"/>
          </p:cNvPicPr>
          <p:nvPr userDrawn="1"/>
        </p:nvPicPr>
        <p:blipFill>
          <a:blip r:embed="rId2"/>
          <a:stretch>
            <a:fillRect/>
          </a:stretch>
        </p:blipFill>
        <p:spPr>
          <a:xfrm>
            <a:off x="7194373" y="2448495"/>
            <a:ext cx="2699533" cy="2699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fgeronde rechthoek 2">
            <a:extLst>
              <a:ext uri="{FF2B5EF4-FFF2-40B4-BE49-F238E27FC236}">
                <a16:creationId xmlns:a16="http://schemas.microsoft.com/office/drawing/2014/main" id="{2E3CF855-7BFB-8648-B41E-9E43D84B3BBD}"/>
              </a:ext>
            </a:extLst>
          </p:cNvPr>
          <p:cNvSpPr/>
          <p:nvPr userDrawn="1"/>
        </p:nvSpPr>
        <p:spPr>
          <a:xfrm rot="18900000">
            <a:off x="7636316" y="412767"/>
            <a:ext cx="1074640" cy="1074640"/>
          </a:xfrm>
          <a:prstGeom prst="roundRect">
            <a:avLst>
              <a:gd name="adj" fmla="val 2632"/>
            </a:avLst>
          </a:prstGeom>
          <a:solidFill>
            <a:srgbClr val="66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Afgeronde rechthoek 8">
            <a:extLst>
              <a:ext uri="{FF2B5EF4-FFF2-40B4-BE49-F238E27FC236}">
                <a16:creationId xmlns:a16="http://schemas.microsoft.com/office/drawing/2014/main" id="{E38BFB40-76E2-2846-BF8A-D8450E74F520}"/>
              </a:ext>
            </a:extLst>
          </p:cNvPr>
          <p:cNvSpPr/>
          <p:nvPr userDrawn="1"/>
        </p:nvSpPr>
        <p:spPr>
          <a:xfrm rot="18900000">
            <a:off x="8928592" y="920688"/>
            <a:ext cx="703414" cy="703414"/>
          </a:xfrm>
          <a:prstGeom prst="roundRect">
            <a:avLst>
              <a:gd name="adj" fmla="val 2632"/>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5805A4B3-D662-5E45-B462-9E0757D3B74D}"/>
              </a:ext>
            </a:extLst>
          </p:cNvPr>
          <p:cNvSpPr txBox="1"/>
          <p:nvPr userDrawn="1"/>
        </p:nvSpPr>
        <p:spPr>
          <a:xfrm>
            <a:off x="839787" y="3901532"/>
            <a:ext cx="5798917" cy="1477328"/>
          </a:xfrm>
          <a:prstGeom prst="rect">
            <a:avLst/>
          </a:prstGeom>
          <a:noFill/>
        </p:spPr>
        <p:txBody>
          <a:bodyPr wrap="square" rtlCol="0">
            <a:spAutoFit/>
          </a:bodyPr>
          <a:lstStyle/>
          <a:p>
            <a:pPr marL="285750" lvl="0" indent="-285750">
              <a:buFont typeface="Arial" panose="020B0604020202020204" pitchFamily="34" charset="0"/>
              <a:buChar char="•"/>
            </a:pPr>
            <a:r>
              <a:rPr lang="nl-NL" sz="2400" dirty="0"/>
              <a:t>Krachtige expertise rondom wonen en huren</a:t>
            </a:r>
          </a:p>
          <a:p>
            <a:pPr marL="285750" lvl="0" indent="-285750">
              <a:buFont typeface="Arial" panose="020B0604020202020204" pitchFamily="34" charset="0"/>
              <a:buChar char="•"/>
            </a:pPr>
            <a:r>
              <a:rPr lang="nl-NL" sz="2400" dirty="0"/>
              <a:t>Participatie die wél werkt!</a:t>
            </a:r>
          </a:p>
          <a:p>
            <a:endParaRPr lang="nl-NL" dirty="0"/>
          </a:p>
        </p:txBody>
      </p:sp>
      <p:sp>
        <p:nvSpPr>
          <p:cNvPr id="6" name="Tekstvak 5">
            <a:extLst>
              <a:ext uri="{FF2B5EF4-FFF2-40B4-BE49-F238E27FC236}">
                <a16:creationId xmlns:a16="http://schemas.microsoft.com/office/drawing/2014/main" id="{5204D9D3-D338-6745-91EE-E31FE8400E20}"/>
              </a:ext>
            </a:extLst>
          </p:cNvPr>
          <p:cNvSpPr txBox="1"/>
          <p:nvPr userDrawn="1"/>
        </p:nvSpPr>
        <p:spPr>
          <a:xfrm>
            <a:off x="839787" y="1921397"/>
            <a:ext cx="6081874" cy="1938992"/>
          </a:xfrm>
          <a:prstGeom prst="rect">
            <a:avLst/>
          </a:prstGeom>
          <a:noFill/>
        </p:spPr>
        <p:txBody>
          <a:bodyPr wrap="square" rtlCol="0">
            <a:spAutoFit/>
          </a:bodyPr>
          <a:lstStyle/>
          <a:p>
            <a:pPr lvl="0"/>
            <a:r>
              <a:rPr lang="nl-NL" sz="2400" dirty="0"/>
              <a:t>Een energiek, dynamisch adviesbureau, gespecialiseerd participatievraag-stukken bij grote en kleine corporaties en huurdersorganisaties.</a:t>
            </a:r>
          </a:p>
          <a:p>
            <a:pPr lvl="0"/>
            <a:r>
              <a:rPr lang="nl-NL" sz="2400" dirty="0"/>
              <a:t>De Nieuwe Wind is:</a:t>
            </a:r>
          </a:p>
        </p:txBody>
      </p:sp>
    </p:spTree>
    <p:extLst>
      <p:ext uri="{BB962C8B-B14F-4D97-AF65-F5344CB8AC3E}">
        <p14:creationId xmlns:p14="http://schemas.microsoft.com/office/powerpoint/2010/main" val="174918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 met titel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0CA33-84F9-804B-BE0F-7606C2169759}"/>
              </a:ext>
            </a:extLst>
          </p:cNvPr>
          <p:cNvSpPr>
            <a:spLocks noGrp="1"/>
          </p:cNvSpPr>
          <p:nvPr>
            <p:ph type="title"/>
          </p:nvPr>
        </p:nvSpPr>
        <p:spPr>
          <a:xfrm>
            <a:off x="1472353" y="351207"/>
            <a:ext cx="9306294"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8F0F2C7-098B-984E-BD33-58678A422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393DC1A-DCCB-1F4B-9E8A-35D56D6A9C4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p:txBody>
      </p:sp>
      <p:sp>
        <p:nvSpPr>
          <p:cNvPr id="5" name="Tijdelijke aanduiding voor tekst 4">
            <a:extLst>
              <a:ext uri="{FF2B5EF4-FFF2-40B4-BE49-F238E27FC236}">
                <a16:creationId xmlns:a16="http://schemas.microsoft.com/office/drawing/2014/main" id="{68DA4814-9556-3A41-9B29-CE6A99C32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A303637-8EFD-504C-801F-8DFF6078CFD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p:txBody>
      </p:sp>
    </p:spTree>
    <p:extLst>
      <p:ext uri="{BB962C8B-B14F-4D97-AF65-F5344CB8AC3E}">
        <p14:creationId xmlns:p14="http://schemas.microsoft.com/office/powerpoint/2010/main" val="114668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een titel - Geen huisstij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02132B80-488D-8240-933B-F485D055DC2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49EF7CE1-A257-3148-AD14-41E226C2C409}"/>
              </a:ext>
            </a:extLst>
          </p:cNvPr>
          <p:cNvSpPr>
            <a:spLocks noGrp="1"/>
          </p:cNvSpPr>
          <p:nvPr>
            <p:ph type="title"/>
          </p:nvPr>
        </p:nvSpPr>
        <p:spPr>
          <a:xfrm>
            <a:off x="210207" y="86025"/>
            <a:ext cx="11771585" cy="1325563"/>
          </a:xfrm>
        </p:spPr>
        <p:txBody>
          <a:bodyPr/>
          <a:lstStyle>
            <a:lvl1pPr algn="ctr">
              <a:defRPr b="1">
                <a:solidFill>
                  <a:srgbClr val="0070C0"/>
                </a:solidFill>
              </a:defRPr>
            </a:lvl1pPr>
          </a:lstStyle>
          <a:p>
            <a:r>
              <a:rPr lang="nl-NL"/>
              <a:t>Klik om stijl te bewerken</a:t>
            </a:r>
            <a:endParaRPr lang="nl-NL" dirty="0"/>
          </a:p>
        </p:txBody>
      </p:sp>
    </p:spTree>
    <p:extLst>
      <p:ext uri="{BB962C8B-B14F-4D97-AF65-F5344CB8AC3E}">
        <p14:creationId xmlns:p14="http://schemas.microsoft.com/office/powerpoint/2010/main" val="1864779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ge dia met Post-i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328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9C1E6-6505-814F-A7AD-B15E7385CFE8}"/>
              </a:ext>
            </a:extLst>
          </p:cNvPr>
          <p:cNvSpPr>
            <a:spLocks noGrp="1"/>
          </p:cNvSpPr>
          <p:nvPr>
            <p:ph type="title"/>
          </p:nvPr>
        </p:nvSpPr>
        <p:spPr>
          <a:xfrm>
            <a:off x="1495377" y="298956"/>
            <a:ext cx="9201245" cy="1325563"/>
          </a:xfrm>
        </p:spPr>
        <p:txBody>
          <a:bodyPr/>
          <a:lstStyle/>
          <a:p>
            <a:r>
              <a:rPr lang="nl-NL"/>
              <a:t>Klik om stijl te bewerken</a:t>
            </a:r>
            <a:endParaRPr lang="nl-NL" dirty="0"/>
          </a:p>
        </p:txBody>
      </p:sp>
    </p:spTree>
    <p:extLst>
      <p:ext uri="{BB962C8B-B14F-4D97-AF65-F5344CB8AC3E}">
        <p14:creationId xmlns:p14="http://schemas.microsoft.com/office/powerpoint/2010/main" val="2944494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 voor uitle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9C1E6-6505-814F-A7AD-B15E7385CFE8}"/>
              </a:ext>
            </a:extLst>
          </p:cNvPr>
          <p:cNvSpPr>
            <a:spLocks noGrp="1"/>
          </p:cNvSpPr>
          <p:nvPr>
            <p:ph type="title"/>
          </p:nvPr>
        </p:nvSpPr>
        <p:spPr>
          <a:xfrm>
            <a:off x="1495377" y="298956"/>
            <a:ext cx="9201245" cy="1325563"/>
          </a:xfrm>
        </p:spPr>
        <p:txBody>
          <a:bodyPr/>
          <a:lstStyle/>
          <a:p>
            <a:r>
              <a:rPr lang="nl-NL"/>
              <a:t>Klik om stijl te bewerken</a:t>
            </a:r>
            <a:endParaRPr lang="nl-NL" dirty="0"/>
          </a:p>
        </p:txBody>
      </p:sp>
      <p:sp>
        <p:nvSpPr>
          <p:cNvPr id="3" name="Ondertitel 2">
            <a:extLst>
              <a:ext uri="{FF2B5EF4-FFF2-40B4-BE49-F238E27FC236}">
                <a16:creationId xmlns:a16="http://schemas.microsoft.com/office/drawing/2014/main" id="{198F27A8-68CE-3546-8D69-9EC1C4337CF2}"/>
              </a:ext>
            </a:extLst>
          </p:cNvPr>
          <p:cNvSpPr>
            <a:spLocks noGrp="1"/>
          </p:cNvSpPr>
          <p:nvPr>
            <p:ph type="subTitle" idx="1"/>
          </p:nvPr>
        </p:nvSpPr>
        <p:spPr>
          <a:xfrm>
            <a:off x="1495377" y="1624518"/>
            <a:ext cx="9144000" cy="438004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3236731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CD7F148-DF18-7942-98F7-544C0945B8CF}"/>
              </a:ext>
            </a:extLst>
          </p:cNvPr>
          <p:cNvSpPr>
            <a:spLocks noGrp="1"/>
          </p:cNvSpPr>
          <p:nvPr>
            <p:ph idx="1"/>
          </p:nvPr>
        </p:nvSpPr>
        <p:spPr>
          <a:xfrm>
            <a:off x="5183188" y="1731722"/>
            <a:ext cx="6172200" cy="41293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8C2D8370-371D-CC40-9238-8D7C93D26F5B}"/>
              </a:ext>
            </a:extLst>
          </p:cNvPr>
          <p:cNvSpPr>
            <a:spLocks noGrp="1"/>
          </p:cNvSpPr>
          <p:nvPr>
            <p:ph type="body" sz="half" idx="2"/>
          </p:nvPr>
        </p:nvSpPr>
        <p:spPr>
          <a:xfrm>
            <a:off x="836612" y="1731722"/>
            <a:ext cx="3932237" cy="41293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tel 1">
            <a:extLst>
              <a:ext uri="{FF2B5EF4-FFF2-40B4-BE49-F238E27FC236}">
                <a16:creationId xmlns:a16="http://schemas.microsoft.com/office/drawing/2014/main" id="{BCE8ABAB-D7AD-6E43-832E-7C64D80497A2}"/>
              </a:ext>
            </a:extLst>
          </p:cNvPr>
          <p:cNvSpPr>
            <a:spLocks noGrp="1"/>
          </p:cNvSpPr>
          <p:nvPr>
            <p:ph type="title"/>
          </p:nvPr>
        </p:nvSpPr>
        <p:spPr>
          <a:xfrm>
            <a:off x="1495377" y="273904"/>
            <a:ext cx="9201245" cy="1325563"/>
          </a:xfrm>
        </p:spPr>
        <p:txBody>
          <a:bodyPr/>
          <a:lstStyle/>
          <a:p>
            <a:r>
              <a:rPr lang="nl-NL"/>
              <a:t>Klik om stijl te bewerken</a:t>
            </a:r>
            <a:endParaRPr lang="nl-NL" dirty="0"/>
          </a:p>
        </p:txBody>
      </p:sp>
    </p:spTree>
    <p:extLst>
      <p:ext uri="{BB962C8B-B14F-4D97-AF65-F5344CB8AC3E}">
        <p14:creationId xmlns:p14="http://schemas.microsoft.com/office/powerpoint/2010/main" val="1957999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43BB2-4658-6341-A1CD-80DC051EEE03}"/>
              </a:ext>
            </a:extLst>
          </p:cNvPr>
          <p:cNvSpPr>
            <a:spLocks noGrp="1"/>
          </p:cNvSpPr>
          <p:nvPr>
            <p:ph type="title"/>
          </p:nvPr>
        </p:nvSpPr>
        <p:spPr>
          <a:xfrm>
            <a:off x="1502351" y="350163"/>
            <a:ext cx="9187297" cy="1174315"/>
          </a:xfrm>
        </p:spPr>
        <p:txBody>
          <a:bodyPr anchor="ctr">
            <a:normAutofit/>
          </a:bodyPr>
          <a:lstStyle>
            <a:lvl1pPr>
              <a:defRPr sz="48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6E796725-3AE2-9F41-9DF8-85ADFD12AEBB}"/>
              </a:ext>
            </a:extLst>
          </p:cNvPr>
          <p:cNvSpPr>
            <a:spLocks noGrp="1"/>
          </p:cNvSpPr>
          <p:nvPr>
            <p:ph type="pic" idx="1"/>
          </p:nvPr>
        </p:nvSpPr>
        <p:spPr>
          <a:xfrm>
            <a:off x="5180012" y="2057400"/>
            <a:ext cx="6172200" cy="38127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9E6DBA0A-2306-1C47-8886-D73556C48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322225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A4E0267-3656-6F41-B005-9482D8BDEBDF}"/>
              </a:ext>
            </a:extLst>
          </p:cNvPr>
          <p:cNvSpPr txBox="1"/>
          <p:nvPr userDrawn="1"/>
        </p:nvSpPr>
        <p:spPr>
          <a:xfrm>
            <a:off x="810495" y="1857632"/>
            <a:ext cx="10183660" cy="646331"/>
          </a:xfrm>
          <a:prstGeom prst="rect">
            <a:avLst/>
          </a:prstGeom>
          <a:noFill/>
        </p:spPr>
        <p:txBody>
          <a:bodyPr wrap="square" rtlCol="0">
            <a:spAutoFit/>
          </a:bodyPr>
          <a:lstStyle/>
          <a:p>
            <a:r>
              <a:rPr lang="nl-NL" sz="3600" noProof="0" dirty="0">
                <a:solidFill>
                  <a:srgbClr val="0370C0"/>
                </a:solidFill>
                <a:cs typeface="Shree Devanagari 714"/>
              </a:rPr>
              <a:t>Wat vertelt u aan een ander over deze bijeenkomst??</a:t>
            </a:r>
          </a:p>
        </p:txBody>
      </p:sp>
      <p:pic>
        <p:nvPicPr>
          <p:cNvPr id="3" name="Afbeelding 2">
            <a:extLst>
              <a:ext uri="{FF2B5EF4-FFF2-40B4-BE49-F238E27FC236}">
                <a16:creationId xmlns:a16="http://schemas.microsoft.com/office/drawing/2014/main" id="{7E3B0886-AA53-6043-B139-CFCDFC250EFE}"/>
              </a:ext>
            </a:extLst>
          </p:cNvPr>
          <p:cNvPicPr>
            <a:picLocks noChangeAspect="1"/>
          </p:cNvPicPr>
          <p:nvPr userDrawn="1"/>
        </p:nvPicPr>
        <p:blipFill>
          <a:blip r:embed="rId2"/>
          <a:stretch>
            <a:fillRect/>
          </a:stretch>
        </p:blipFill>
        <p:spPr>
          <a:xfrm>
            <a:off x="3111224" y="2755866"/>
            <a:ext cx="5582202" cy="3198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el 1">
            <a:extLst>
              <a:ext uri="{FF2B5EF4-FFF2-40B4-BE49-F238E27FC236}">
                <a16:creationId xmlns:a16="http://schemas.microsoft.com/office/drawing/2014/main" id="{566E08E5-9FF9-BF46-AC86-E7C9C0508087}"/>
              </a:ext>
            </a:extLst>
          </p:cNvPr>
          <p:cNvSpPr>
            <a:spLocks noGrp="1"/>
          </p:cNvSpPr>
          <p:nvPr>
            <p:ph type="title" hasCustomPrompt="1"/>
          </p:nvPr>
        </p:nvSpPr>
        <p:spPr>
          <a:xfrm>
            <a:off x="1495377" y="280167"/>
            <a:ext cx="9201245" cy="1325563"/>
          </a:xfrm>
        </p:spPr>
        <p:txBody>
          <a:bodyPr/>
          <a:lstStyle>
            <a:lvl1pPr>
              <a:defRPr/>
            </a:lvl1pPr>
          </a:lstStyle>
          <a:p>
            <a:r>
              <a:rPr lang="nl-NL" dirty="0"/>
              <a:t>Tot slot…</a:t>
            </a:r>
          </a:p>
        </p:txBody>
      </p:sp>
      <p:pic>
        <p:nvPicPr>
          <p:cNvPr id="5" name="Afbeelding 4">
            <a:extLst>
              <a:ext uri="{FF2B5EF4-FFF2-40B4-BE49-F238E27FC236}">
                <a16:creationId xmlns:a16="http://schemas.microsoft.com/office/drawing/2014/main" id="{D8ACB4A1-EF1F-6447-9BE9-21040120991B}"/>
              </a:ext>
            </a:extLst>
          </p:cNvPr>
          <p:cNvPicPr>
            <a:picLocks noChangeAspect="1"/>
          </p:cNvPicPr>
          <p:nvPr userDrawn="1"/>
        </p:nvPicPr>
        <p:blipFill>
          <a:blip r:embed="rId3"/>
          <a:stretch>
            <a:fillRect/>
          </a:stretch>
        </p:blipFill>
        <p:spPr>
          <a:xfrm>
            <a:off x="9215165" y="3344528"/>
            <a:ext cx="2461828" cy="1898809"/>
          </a:xfrm>
          <a:prstGeom prst="rect">
            <a:avLst/>
          </a:prstGeom>
        </p:spPr>
      </p:pic>
    </p:spTree>
    <p:extLst>
      <p:ext uri="{BB962C8B-B14F-4D97-AF65-F5344CB8AC3E}">
        <p14:creationId xmlns:p14="http://schemas.microsoft.com/office/powerpoint/2010/main" val="70892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censie en afschei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A4E0267-3656-6F41-B005-9482D8BDEBDF}"/>
              </a:ext>
            </a:extLst>
          </p:cNvPr>
          <p:cNvSpPr txBox="1"/>
          <p:nvPr userDrawn="1"/>
        </p:nvSpPr>
        <p:spPr>
          <a:xfrm>
            <a:off x="1495377" y="2397948"/>
            <a:ext cx="5695408" cy="2062103"/>
          </a:xfrm>
          <a:prstGeom prst="rect">
            <a:avLst/>
          </a:prstGeom>
          <a:noFill/>
        </p:spPr>
        <p:txBody>
          <a:bodyPr wrap="square" rtlCol="0">
            <a:spAutoFit/>
          </a:bodyPr>
          <a:lstStyle/>
          <a:p>
            <a:r>
              <a:rPr lang="nl-NL" sz="3200" dirty="0">
                <a:solidFill>
                  <a:srgbClr val="0370C0"/>
                </a:solidFill>
                <a:cs typeface="Shree Devanagari 714"/>
              </a:rPr>
              <a:t>Jouw recensie op onze website stellen we enorm op prijs en je maakt elke </a:t>
            </a:r>
            <a:r>
              <a:rPr lang="nl-NL" sz="3200" noProof="0" dirty="0">
                <a:solidFill>
                  <a:srgbClr val="0370C0"/>
                </a:solidFill>
                <a:cs typeface="Shree Devanagari 714"/>
              </a:rPr>
              <a:t>maand</a:t>
            </a:r>
            <a:r>
              <a:rPr lang="nl-NL" sz="3200" dirty="0">
                <a:solidFill>
                  <a:srgbClr val="0370C0"/>
                </a:solidFill>
                <a:cs typeface="Shree Devanagari 714"/>
              </a:rPr>
              <a:t> kans op een </a:t>
            </a:r>
            <a:r>
              <a:rPr lang="nl-NL" sz="3200" dirty="0" err="1">
                <a:solidFill>
                  <a:srgbClr val="0370C0"/>
                </a:solidFill>
                <a:cs typeface="Shree Devanagari 714"/>
              </a:rPr>
              <a:t>BOL.com</a:t>
            </a:r>
            <a:r>
              <a:rPr lang="nl-NL" sz="3200" dirty="0">
                <a:solidFill>
                  <a:srgbClr val="0370C0"/>
                </a:solidFill>
                <a:cs typeface="Shree Devanagari 714"/>
              </a:rPr>
              <a:t>-cadeaubon</a:t>
            </a:r>
          </a:p>
        </p:txBody>
      </p:sp>
      <p:sp>
        <p:nvSpPr>
          <p:cNvPr id="4" name="Titel 1">
            <a:extLst>
              <a:ext uri="{FF2B5EF4-FFF2-40B4-BE49-F238E27FC236}">
                <a16:creationId xmlns:a16="http://schemas.microsoft.com/office/drawing/2014/main" id="{566E08E5-9FF9-BF46-AC86-E7C9C0508087}"/>
              </a:ext>
            </a:extLst>
          </p:cNvPr>
          <p:cNvSpPr>
            <a:spLocks noGrp="1"/>
          </p:cNvSpPr>
          <p:nvPr>
            <p:ph type="title" hasCustomPrompt="1"/>
          </p:nvPr>
        </p:nvSpPr>
        <p:spPr>
          <a:xfrm>
            <a:off x="1495377" y="280167"/>
            <a:ext cx="9201245" cy="1325563"/>
          </a:xfrm>
        </p:spPr>
        <p:txBody>
          <a:bodyPr/>
          <a:lstStyle>
            <a:lvl1pPr>
              <a:defRPr/>
            </a:lvl1pPr>
          </a:lstStyle>
          <a:p>
            <a:r>
              <a:rPr lang="nl-NL" dirty="0"/>
              <a:t>Hartelijk dank en wel thuis…</a:t>
            </a:r>
          </a:p>
        </p:txBody>
      </p:sp>
      <p:pic>
        <p:nvPicPr>
          <p:cNvPr id="7" name="Afbeelding 6">
            <a:extLst>
              <a:ext uri="{FF2B5EF4-FFF2-40B4-BE49-F238E27FC236}">
                <a16:creationId xmlns:a16="http://schemas.microsoft.com/office/drawing/2014/main" id="{11533679-4C13-5A4A-94B3-7DBCBB3FC37D}"/>
              </a:ext>
            </a:extLst>
          </p:cNvPr>
          <p:cNvPicPr>
            <a:picLocks noChangeAspect="1"/>
          </p:cNvPicPr>
          <p:nvPr userDrawn="1"/>
        </p:nvPicPr>
        <p:blipFill rotWithShape="1">
          <a:blip r:embed="rId2"/>
          <a:srcRect t="18097" r="343" b="18597"/>
          <a:stretch/>
        </p:blipFill>
        <p:spPr>
          <a:xfrm>
            <a:off x="7190785" y="2207244"/>
            <a:ext cx="3846639" cy="2443512"/>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400000"/>
            </a:lightRig>
          </a:scene3d>
          <a:sp3d>
            <a:bevelT w="63500" h="50800"/>
          </a:sp3d>
        </p:spPr>
      </p:pic>
      <p:sp>
        <p:nvSpPr>
          <p:cNvPr id="8" name="Tekstvak 7">
            <a:extLst>
              <a:ext uri="{FF2B5EF4-FFF2-40B4-BE49-F238E27FC236}">
                <a16:creationId xmlns:a16="http://schemas.microsoft.com/office/drawing/2014/main" id="{D9DFACA8-08EC-FE43-A192-3715510B0178}"/>
              </a:ext>
            </a:extLst>
          </p:cNvPr>
          <p:cNvSpPr txBox="1"/>
          <p:nvPr userDrawn="1"/>
        </p:nvSpPr>
        <p:spPr>
          <a:xfrm>
            <a:off x="1495377" y="5292460"/>
            <a:ext cx="81566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err="1">
                <a:solidFill>
                  <a:srgbClr val="0370C0"/>
                </a:solidFill>
                <a:cs typeface="Shree Devanagari 714"/>
              </a:rPr>
              <a:t>www.denieuwewind.nl</a:t>
            </a:r>
            <a:r>
              <a:rPr lang="nl-NL" sz="4000" b="1" dirty="0">
                <a:solidFill>
                  <a:srgbClr val="0370C0"/>
                </a:solidFill>
                <a:cs typeface="Shree Devanagari 714"/>
              </a:rPr>
              <a:t>/ervaringen</a:t>
            </a:r>
          </a:p>
        </p:txBody>
      </p:sp>
    </p:spTree>
    <p:extLst>
      <p:ext uri="{BB962C8B-B14F-4D97-AF65-F5344CB8AC3E}">
        <p14:creationId xmlns:p14="http://schemas.microsoft.com/office/powerpoint/2010/main" val="69626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6D84B-1BD4-1E4C-AB04-A21339F0F3D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8650F7C-45E6-ED4F-8FFF-B49932CB52CC}"/>
              </a:ext>
            </a:extLst>
          </p:cNvPr>
          <p:cNvSpPr>
            <a:spLocks noGrp="1"/>
          </p:cNvSpPr>
          <p:nvPr>
            <p:ph type="body" orient="vert" idx="1"/>
          </p:nvPr>
        </p:nvSpPr>
        <p:spPr/>
        <p:txBody>
          <a:bodyPr vert="eaVert"/>
          <a:lstStyle/>
          <a:p>
            <a:pPr lvl="0"/>
            <a:r>
              <a:rPr lang="nl-NL"/>
              <a:t>Klikken om de tekststijl van het model te bewerken</a:t>
            </a:r>
          </a:p>
        </p:txBody>
      </p:sp>
    </p:spTree>
    <p:extLst>
      <p:ext uri="{BB962C8B-B14F-4D97-AF65-F5344CB8AC3E}">
        <p14:creationId xmlns:p14="http://schemas.microsoft.com/office/powerpoint/2010/main" val="95565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n voorstell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43BB2-4658-6341-A1CD-80DC051EEE03}"/>
              </a:ext>
            </a:extLst>
          </p:cNvPr>
          <p:cNvSpPr>
            <a:spLocks noGrp="1"/>
          </p:cNvSpPr>
          <p:nvPr>
            <p:ph type="title" hasCustomPrompt="1"/>
          </p:nvPr>
        </p:nvSpPr>
        <p:spPr>
          <a:xfrm>
            <a:off x="1502351" y="350163"/>
            <a:ext cx="9187297" cy="1174315"/>
          </a:xfrm>
        </p:spPr>
        <p:txBody>
          <a:bodyPr anchor="ctr">
            <a:normAutofit/>
          </a:bodyPr>
          <a:lstStyle>
            <a:lvl1pPr>
              <a:defRPr sz="4800"/>
            </a:lvl1pPr>
          </a:lstStyle>
          <a:p>
            <a:r>
              <a:rPr lang="nl-NL" dirty="0"/>
              <a:t>Vandaag werken we samen met:</a:t>
            </a:r>
          </a:p>
        </p:txBody>
      </p:sp>
      <p:sp>
        <p:nvSpPr>
          <p:cNvPr id="7" name="Tekstvak 6">
            <a:extLst>
              <a:ext uri="{FF2B5EF4-FFF2-40B4-BE49-F238E27FC236}">
                <a16:creationId xmlns:a16="http://schemas.microsoft.com/office/drawing/2014/main" id="{D1222F13-DAE8-7742-923F-1B65ADD5A76E}"/>
              </a:ext>
            </a:extLst>
          </p:cNvPr>
          <p:cNvSpPr txBox="1"/>
          <p:nvPr userDrawn="1"/>
        </p:nvSpPr>
        <p:spPr>
          <a:xfrm>
            <a:off x="8027603" y="4269792"/>
            <a:ext cx="1844640" cy="677108"/>
          </a:xfrm>
          <a:prstGeom prst="rect">
            <a:avLst/>
          </a:prstGeom>
          <a:noFill/>
        </p:spPr>
        <p:txBody>
          <a:bodyPr wrap="square" rtlCol="0">
            <a:spAutoFit/>
          </a:bodyPr>
          <a:lstStyle/>
          <a:p>
            <a:pPr algn="ctr"/>
            <a:r>
              <a:rPr lang="nl-NL" sz="2000" dirty="0">
                <a:latin typeface="Bradley Hand" pitchFamily="2" charset="77"/>
              </a:rPr>
              <a:t>Thea de Feijter</a:t>
            </a:r>
          </a:p>
          <a:p>
            <a:pPr algn="ctr"/>
            <a:r>
              <a:rPr lang="nl-NL" sz="1800" dirty="0">
                <a:latin typeface="Bradley Hand" pitchFamily="2" charset="77"/>
              </a:rPr>
              <a:t>De Nieuwe Wind</a:t>
            </a:r>
          </a:p>
        </p:txBody>
      </p:sp>
      <p:pic>
        <p:nvPicPr>
          <p:cNvPr id="8" name="Afbeelding 7" descr="Afbeelding met persoon, lucht, kleding, vrouw&#10;&#10;Automatisch gegenereerde beschrijving">
            <a:extLst>
              <a:ext uri="{FF2B5EF4-FFF2-40B4-BE49-F238E27FC236}">
                <a16:creationId xmlns:a16="http://schemas.microsoft.com/office/drawing/2014/main" id="{5E224CF5-95DE-5744-BC0B-F6E4DE5A74E1}"/>
              </a:ext>
            </a:extLst>
          </p:cNvPr>
          <p:cNvPicPr>
            <a:picLocks noChangeAspect="1"/>
          </p:cNvPicPr>
          <p:nvPr userDrawn="1"/>
        </p:nvPicPr>
        <p:blipFill>
          <a:blip r:embed="rId2"/>
          <a:stretch>
            <a:fillRect/>
          </a:stretch>
        </p:blipFill>
        <p:spPr>
          <a:xfrm>
            <a:off x="7848488" y="2165131"/>
            <a:ext cx="2023755" cy="2023755"/>
          </a:xfrm>
          <a:prstGeom prst="roundRect">
            <a:avLst>
              <a:gd name="adj" fmla="val 8594"/>
            </a:avLst>
          </a:prstGeom>
          <a:solidFill>
            <a:srgbClr val="FFFFFF">
              <a:shade val="85000"/>
            </a:srgbClr>
          </a:solidFill>
          <a:ln>
            <a:noFill/>
          </a:ln>
          <a:effectLst/>
        </p:spPr>
      </p:pic>
      <p:sp>
        <p:nvSpPr>
          <p:cNvPr id="3" name="Afgeronde rechthoek 2">
            <a:extLst>
              <a:ext uri="{FF2B5EF4-FFF2-40B4-BE49-F238E27FC236}">
                <a16:creationId xmlns:a16="http://schemas.microsoft.com/office/drawing/2014/main" id="{2E3CF855-7BFB-8648-B41E-9E43D84B3BBD}"/>
              </a:ext>
            </a:extLst>
          </p:cNvPr>
          <p:cNvSpPr/>
          <p:nvPr userDrawn="1"/>
        </p:nvSpPr>
        <p:spPr>
          <a:xfrm rot="18900000">
            <a:off x="8509757" y="5806158"/>
            <a:ext cx="701217" cy="701217"/>
          </a:xfrm>
          <a:prstGeom prst="roundRect">
            <a:avLst>
              <a:gd name="adj" fmla="val 2632"/>
            </a:avLst>
          </a:prstGeom>
          <a:solidFill>
            <a:srgbClr val="66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Afgeronde rechthoek 8">
            <a:extLst>
              <a:ext uri="{FF2B5EF4-FFF2-40B4-BE49-F238E27FC236}">
                <a16:creationId xmlns:a16="http://schemas.microsoft.com/office/drawing/2014/main" id="{E38BFB40-76E2-2846-BF8A-D8450E74F520}"/>
              </a:ext>
            </a:extLst>
          </p:cNvPr>
          <p:cNvSpPr/>
          <p:nvPr userDrawn="1"/>
        </p:nvSpPr>
        <p:spPr>
          <a:xfrm rot="18900000">
            <a:off x="10976642" y="1927744"/>
            <a:ext cx="703414" cy="703414"/>
          </a:xfrm>
          <a:prstGeom prst="roundRect">
            <a:avLst>
              <a:gd name="adj" fmla="val 2632"/>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5">
            <a:extLst>
              <a:ext uri="{FF2B5EF4-FFF2-40B4-BE49-F238E27FC236}">
                <a16:creationId xmlns:a16="http://schemas.microsoft.com/office/drawing/2014/main" id="{CAF5F8A6-1F31-654B-94C6-B2EE951C5995}"/>
              </a:ext>
            </a:extLst>
          </p:cNvPr>
          <p:cNvSpPr>
            <a:spLocks noGrp="1"/>
          </p:cNvSpPr>
          <p:nvPr>
            <p:ph type="pic" sz="quarter" idx="10"/>
          </p:nvPr>
        </p:nvSpPr>
        <p:spPr>
          <a:xfrm>
            <a:off x="924400" y="2316751"/>
            <a:ext cx="1800808" cy="1909435"/>
          </a:xfrm>
        </p:spPr>
        <p:txBody>
          <a:bodyPr>
            <a:normAutofit/>
          </a:bodyPr>
          <a:lstStyle>
            <a:lvl1pPr>
              <a:defRPr sz="1400"/>
            </a:lvl1pPr>
          </a:lstStyle>
          <a:p>
            <a:r>
              <a:rPr lang="nl-NL"/>
              <a:t>Klik op het pictogram als u een afbeelding wilt toevoegen</a:t>
            </a:r>
            <a:endParaRPr lang="nl-NL" dirty="0"/>
          </a:p>
        </p:txBody>
      </p:sp>
      <p:sp>
        <p:nvSpPr>
          <p:cNvPr id="12" name="Tijdelijke aanduiding voor afbeelding 5">
            <a:extLst>
              <a:ext uri="{FF2B5EF4-FFF2-40B4-BE49-F238E27FC236}">
                <a16:creationId xmlns:a16="http://schemas.microsoft.com/office/drawing/2014/main" id="{4AC4797A-8839-D94D-A982-4B705F757A5E}"/>
              </a:ext>
            </a:extLst>
          </p:cNvPr>
          <p:cNvSpPr>
            <a:spLocks noGrp="1"/>
          </p:cNvSpPr>
          <p:nvPr>
            <p:ph type="pic" sz="quarter" idx="11"/>
          </p:nvPr>
        </p:nvSpPr>
        <p:spPr>
          <a:xfrm>
            <a:off x="2992026" y="2279451"/>
            <a:ext cx="1800808" cy="1909435"/>
          </a:xfrm>
        </p:spPr>
        <p:txBody>
          <a:bodyPr>
            <a:normAutofit/>
          </a:bodyPr>
          <a:lstStyle>
            <a:lvl1pPr>
              <a:defRPr sz="1400"/>
            </a:lvl1pPr>
          </a:lstStyle>
          <a:p>
            <a:r>
              <a:rPr lang="nl-NL"/>
              <a:t>Klik op het pictogram als u een afbeelding wilt toevoegen</a:t>
            </a:r>
            <a:endParaRPr lang="nl-NL" dirty="0"/>
          </a:p>
        </p:txBody>
      </p:sp>
      <p:sp>
        <p:nvSpPr>
          <p:cNvPr id="13" name="Tijdelijke aanduiding voor afbeelding 5">
            <a:extLst>
              <a:ext uri="{FF2B5EF4-FFF2-40B4-BE49-F238E27FC236}">
                <a16:creationId xmlns:a16="http://schemas.microsoft.com/office/drawing/2014/main" id="{9CD9F271-42AF-5645-AC6C-4EDB47DF801F}"/>
              </a:ext>
            </a:extLst>
          </p:cNvPr>
          <p:cNvSpPr>
            <a:spLocks noGrp="1"/>
          </p:cNvSpPr>
          <p:nvPr>
            <p:ph type="pic" sz="quarter" idx="12"/>
          </p:nvPr>
        </p:nvSpPr>
        <p:spPr>
          <a:xfrm>
            <a:off x="5059652" y="2279451"/>
            <a:ext cx="1800808" cy="1909435"/>
          </a:xfrm>
        </p:spPr>
        <p:txBody>
          <a:bodyPr>
            <a:normAutofit/>
          </a:bodyPr>
          <a:lstStyle>
            <a:lvl1pPr>
              <a:defRPr sz="1400"/>
            </a:lvl1pPr>
          </a:lstStyle>
          <a:p>
            <a:r>
              <a:rPr lang="nl-NL"/>
              <a:t>Klik op het pictogram als u een afbeelding wilt toevoegen</a:t>
            </a:r>
            <a:endParaRPr lang="nl-NL" dirty="0"/>
          </a:p>
        </p:txBody>
      </p:sp>
      <p:sp>
        <p:nvSpPr>
          <p:cNvPr id="17" name="Tekstvak 16">
            <a:extLst>
              <a:ext uri="{FF2B5EF4-FFF2-40B4-BE49-F238E27FC236}">
                <a16:creationId xmlns:a16="http://schemas.microsoft.com/office/drawing/2014/main" id="{14D21842-17A3-994B-BCF4-D4BBB1B09296}"/>
              </a:ext>
            </a:extLst>
          </p:cNvPr>
          <p:cNvSpPr txBox="1"/>
          <p:nvPr userDrawn="1"/>
        </p:nvSpPr>
        <p:spPr>
          <a:xfrm>
            <a:off x="880568" y="4346202"/>
            <a:ext cx="1844640" cy="677108"/>
          </a:xfrm>
          <a:prstGeom prst="rect">
            <a:avLst/>
          </a:prstGeom>
          <a:noFill/>
        </p:spPr>
        <p:txBody>
          <a:bodyPr wrap="square" rtlCol="0">
            <a:spAutoFit/>
          </a:bodyPr>
          <a:lstStyle/>
          <a:p>
            <a:pPr algn="ctr"/>
            <a:r>
              <a:rPr lang="nl-NL" sz="2000" dirty="0">
                <a:latin typeface="Bradley Hand" pitchFamily="2" charset="77"/>
              </a:rPr>
              <a:t>Naam</a:t>
            </a:r>
          </a:p>
          <a:p>
            <a:pPr algn="ctr"/>
            <a:r>
              <a:rPr lang="nl-NL" sz="1800" dirty="0">
                <a:latin typeface="Bradley Hand" pitchFamily="2" charset="77"/>
              </a:rPr>
              <a:t>Organisatie</a:t>
            </a:r>
          </a:p>
        </p:txBody>
      </p:sp>
      <p:sp>
        <p:nvSpPr>
          <p:cNvPr id="18" name="Tekstvak 17">
            <a:extLst>
              <a:ext uri="{FF2B5EF4-FFF2-40B4-BE49-F238E27FC236}">
                <a16:creationId xmlns:a16="http://schemas.microsoft.com/office/drawing/2014/main" id="{B33E678D-0372-CC44-BD5A-681C1A425D53}"/>
              </a:ext>
            </a:extLst>
          </p:cNvPr>
          <p:cNvSpPr txBox="1"/>
          <p:nvPr userDrawn="1"/>
        </p:nvSpPr>
        <p:spPr>
          <a:xfrm>
            <a:off x="2970110" y="4333349"/>
            <a:ext cx="1844640" cy="677108"/>
          </a:xfrm>
          <a:prstGeom prst="rect">
            <a:avLst/>
          </a:prstGeom>
          <a:noFill/>
        </p:spPr>
        <p:txBody>
          <a:bodyPr wrap="square" rtlCol="0">
            <a:spAutoFit/>
          </a:bodyPr>
          <a:lstStyle/>
          <a:p>
            <a:pPr algn="ctr"/>
            <a:r>
              <a:rPr lang="nl-NL" sz="2000" dirty="0">
                <a:latin typeface="Bradley Hand" pitchFamily="2" charset="77"/>
              </a:rPr>
              <a:t>Naam</a:t>
            </a:r>
          </a:p>
          <a:p>
            <a:pPr algn="ctr"/>
            <a:r>
              <a:rPr lang="nl-NL" sz="1800" dirty="0">
                <a:latin typeface="Bradley Hand" pitchFamily="2" charset="77"/>
              </a:rPr>
              <a:t>Organisatie</a:t>
            </a:r>
          </a:p>
        </p:txBody>
      </p:sp>
      <p:sp>
        <p:nvSpPr>
          <p:cNvPr id="19" name="Tekstvak 18">
            <a:extLst>
              <a:ext uri="{FF2B5EF4-FFF2-40B4-BE49-F238E27FC236}">
                <a16:creationId xmlns:a16="http://schemas.microsoft.com/office/drawing/2014/main" id="{9F1F0C99-F926-504B-994E-6163C77AE5F4}"/>
              </a:ext>
            </a:extLst>
          </p:cNvPr>
          <p:cNvSpPr txBox="1"/>
          <p:nvPr userDrawn="1"/>
        </p:nvSpPr>
        <p:spPr>
          <a:xfrm>
            <a:off x="5037736" y="4313817"/>
            <a:ext cx="1844640" cy="677108"/>
          </a:xfrm>
          <a:prstGeom prst="rect">
            <a:avLst/>
          </a:prstGeom>
          <a:noFill/>
        </p:spPr>
        <p:txBody>
          <a:bodyPr wrap="square" rtlCol="0">
            <a:spAutoFit/>
          </a:bodyPr>
          <a:lstStyle/>
          <a:p>
            <a:pPr algn="ctr"/>
            <a:r>
              <a:rPr lang="nl-NL" sz="2000" dirty="0">
                <a:latin typeface="Bradley Hand" pitchFamily="2" charset="77"/>
              </a:rPr>
              <a:t>Naam</a:t>
            </a:r>
          </a:p>
          <a:p>
            <a:pPr algn="ctr"/>
            <a:r>
              <a:rPr lang="nl-NL" sz="1800" dirty="0">
                <a:latin typeface="Bradley Hand" pitchFamily="2" charset="77"/>
              </a:rPr>
              <a:t>Organisatie</a:t>
            </a:r>
          </a:p>
        </p:txBody>
      </p:sp>
      <p:grpSp>
        <p:nvGrpSpPr>
          <p:cNvPr id="4" name="Groep 3">
            <a:extLst>
              <a:ext uri="{FF2B5EF4-FFF2-40B4-BE49-F238E27FC236}">
                <a16:creationId xmlns:a16="http://schemas.microsoft.com/office/drawing/2014/main" id="{DBF0AB24-3FAA-124F-A907-2964CA38D074}"/>
              </a:ext>
            </a:extLst>
          </p:cNvPr>
          <p:cNvGrpSpPr/>
          <p:nvPr userDrawn="1"/>
        </p:nvGrpSpPr>
        <p:grpSpPr>
          <a:xfrm rot="10800000">
            <a:off x="3541820" y="5410795"/>
            <a:ext cx="976415" cy="807174"/>
            <a:chOff x="2314599" y="5140084"/>
            <a:chExt cx="976415" cy="807174"/>
          </a:xfrm>
        </p:grpSpPr>
        <p:sp>
          <p:nvSpPr>
            <p:cNvPr id="14" name="Afgeronde rechthoek 13">
              <a:extLst>
                <a:ext uri="{FF2B5EF4-FFF2-40B4-BE49-F238E27FC236}">
                  <a16:creationId xmlns:a16="http://schemas.microsoft.com/office/drawing/2014/main" id="{CA558B94-00E9-2743-AAB5-9A6A9E6DF465}"/>
                </a:ext>
              </a:extLst>
            </p:cNvPr>
            <p:cNvSpPr/>
            <p:nvPr userDrawn="1"/>
          </p:nvSpPr>
          <p:spPr>
            <a:xfrm rot="18900000">
              <a:off x="2314599" y="5140084"/>
              <a:ext cx="623501" cy="623501"/>
            </a:xfrm>
            <a:prstGeom prst="roundRect">
              <a:avLst>
                <a:gd name="adj" fmla="val 2632"/>
              </a:avLst>
            </a:prstGeom>
            <a:solidFill>
              <a:srgbClr val="66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Afgeronde rechthoek 14">
              <a:extLst>
                <a:ext uri="{FF2B5EF4-FFF2-40B4-BE49-F238E27FC236}">
                  <a16:creationId xmlns:a16="http://schemas.microsoft.com/office/drawing/2014/main" id="{E0DAB876-9FE4-9042-A285-398621B5DE78}"/>
                </a:ext>
              </a:extLst>
            </p:cNvPr>
            <p:cNvSpPr/>
            <p:nvPr userDrawn="1"/>
          </p:nvSpPr>
          <p:spPr>
            <a:xfrm rot="18900000">
              <a:off x="2938821" y="5595065"/>
              <a:ext cx="352193" cy="352193"/>
            </a:xfrm>
            <a:prstGeom prst="roundRect">
              <a:avLst>
                <a:gd name="adj" fmla="val 2632"/>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Afgeronde rechthoek 19">
              <a:extLst>
                <a:ext uri="{FF2B5EF4-FFF2-40B4-BE49-F238E27FC236}">
                  <a16:creationId xmlns:a16="http://schemas.microsoft.com/office/drawing/2014/main" id="{4D358E04-1ADD-BB4B-93A7-1BD4F5114CC7}"/>
                </a:ext>
              </a:extLst>
            </p:cNvPr>
            <p:cNvSpPr/>
            <p:nvPr userDrawn="1"/>
          </p:nvSpPr>
          <p:spPr>
            <a:xfrm rot="18900000">
              <a:off x="3031818" y="5162718"/>
              <a:ext cx="192131" cy="192131"/>
            </a:xfrm>
            <a:prstGeom prst="roundRect">
              <a:avLst>
                <a:gd name="adj" fmla="val 2632"/>
              </a:avLst>
            </a:prstGeom>
            <a:solidFill>
              <a:srgbClr val="03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24945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B40CDE1-6974-6C4D-B4AD-3895473189B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A94FE49-2836-F540-B34A-11809A44EE1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FB2ABF8-FCE3-F347-A32E-0033751B830E}"/>
              </a:ext>
            </a:extLst>
          </p:cNvPr>
          <p:cNvSpPr>
            <a:spLocks noGrp="1"/>
          </p:cNvSpPr>
          <p:nvPr>
            <p:ph type="dt" sz="half" idx="10"/>
          </p:nvPr>
        </p:nvSpPr>
        <p:spPr>
          <a:xfrm>
            <a:off x="838200" y="6356350"/>
            <a:ext cx="2743200" cy="365125"/>
          </a:xfrm>
          <a:prstGeom prst="rect">
            <a:avLst/>
          </a:prstGeom>
        </p:spPr>
        <p:txBody>
          <a:bodyPr/>
          <a:lstStyle/>
          <a:p>
            <a:fld id="{BEBD73C9-E363-DF49-B1D1-48FACB1FB266}" type="datetimeFigureOut">
              <a:rPr lang="nl-NL" smtClean="0"/>
              <a:t>2-5-2024</a:t>
            </a:fld>
            <a:endParaRPr lang="nl-NL"/>
          </a:p>
        </p:txBody>
      </p:sp>
      <p:sp>
        <p:nvSpPr>
          <p:cNvPr id="5" name="Tijdelijke aanduiding voor voettekst 4">
            <a:extLst>
              <a:ext uri="{FF2B5EF4-FFF2-40B4-BE49-F238E27FC236}">
                <a16:creationId xmlns:a16="http://schemas.microsoft.com/office/drawing/2014/main" id="{18F80D8E-C5DE-8A4E-8DCA-E9C29FEFCAC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5705DFF-40FB-744B-98D9-F18A472F5100}"/>
              </a:ext>
            </a:extLst>
          </p:cNvPr>
          <p:cNvSpPr>
            <a:spLocks noGrp="1"/>
          </p:cNvSpPr>
          <p:nvPr>
            <p:ph type="sldNum" sz="quarter" idx="12"/>
          </p:nvPr>
        </p:nvSpPr>
        <p:spPr>
          <a:xfrm>
            <a:off x="8610600" y="6356350"/>
            <a:ext cx="2743200" cy="365125"/>
          </a:xfrm>
          <a:prstGeom prst="rect">
            <a:avLst/>
          </a:prstGeom>
        </p:spPr>
        <p:txBody>
          <a:bodyPr/>
          <a:lstStyle/>
          <a:p>
            <a:fld id="{524725BB-F037-EB40-9D6E-1F0FDD967342}" type="slidenum">
              <a:rPr lang="nl-NL" smtClean="0"/>
              <a:t>‹nr.›</a:t>
            </a:fld>
            <a:endParaRPr lang="nl-NL"/>
          </a:p>
        </p:txBody>
      </p:sp>
    </p:spTree>
    <p:extLst>
      <p:ext uri="{BB962C8B-B14F-4D97-AF65-F5344CB8AC3E}">
        <p14:creationId xmlns:p14="http://schemas.microsoft.com/office/powerpoint/2010/main" val="3626851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0A3A830-A9D8-A54B-A728-B793B4DED827}"/>
              </a:ext>
            </a:extLst>
          </p:cNvPr>
          <p:cNvSpPr>
            <a:spLocks noGrp="1"/>
          </p:cNvSpPr>
          <p:nvPr>
            <p:ph type="dt" sz="half" idx="10"/>
          </p:nvPr>
        </p:nvSpPr>
        <p:spPr/>
        <p:txBody>
          <a:bodyPr/>
          <a:lstStyle/>
          <a:p>
            <a:fld id="{32BA6A32-08F6-2445-9952-0FC49FECE0DB}" type="datetimeFigureOut">
              <a:rPr lang="nl-NL" smtClean="0"/>
              <a:t>2-5-2024</a:t>
            </a:fld>
            <a:endParaRPr lang="nl-NL"/>
          </a:p>
        </p:txBody>
      </p:sp>
      <p:sp>
        <p:nvSpPr>
          <p:cNvPr id="3" name="Tijdelijke aanduiding voor voettekst 2">
            <a:extLst>
              <a:ext uri="{FF2B5EF4-FFF2-40B4-BE49-F238E27FC236}">
                <a16:creationId xmlns:a16="http://schemas.microsoft.com/office/drawing/2014/main" id="{92219FE4-048F-954F-BA11-A78C8A53F43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0A05742-68D1-4649-9B44-C15FB5B78FBE}"/>
              </a:ext>
            </a:extLst>
          </p:cNvPr>
          <p:cNvSpPr>
            <a:spLocks noGrp="1"/>
          </p:cNvSpPr>
          <p:nvPr>
            <p:ph type="sldNum" sz="quarter" idx="12"/>
          </p:nvPr>
        </p:nvSpPr>
        <p:spPr/>
        <p:txBody>
          <a:bodyPr/>
          <a:lstStyle/>
          <a:p>
            <a:fld id="{6ED2D644-D7BA-7F4D-B371-0039AE441804}" type="slidenum">
              <a:rPr lang="nl-NL" smtClean="0"/>
              <a:t>‹nr.›</a:t>
            </a:fld>
            <a:endParaRPr lang="nl-NL"/>
          </a:p>
        </p:txBody>
      </p:sp>
    </p:spTree>
    <p:extLst>
      <p:ext uri="{BB962C8B-B14F-4D97-AF65-F5344CB8AC3E}">
        <p14:creationId xmlns:p14="http://schemas.microsoft.com/office/powerpoint/2010/main" val="200619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ijeenkomst Titel - Laa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63E62-9BEE-D240-BDF6-E13A5D03CE82}"/>
              </a:ext>
            </a:extLst>
          </p:cNvPr>
          <p:cNvSpPr>
            <a:spLocks noGrp="1"/>
          </p:cNvSpPr>
          <p:nvPr>
            <p:ph type="title" hasCustomPrompt="1"/>
          </p:nvPr>
        </p:nvSpPr>
        <p:spPr>
          <a:xfrm>
            <a:off x="831850" y="1709738"/>
            <a:ext cx="10515600" cy="2852737"/>
          </a:xfrm>
        </p:spPr>
        <p:txBody>
          <a:bodyPr anchor="b"/>
          <a:lstStyle>
            <a:lvl1pPr>
              <a:defRPr sz="6000"/>
            </a:lvl1pPr>
          </a:lstStyle>
          <a:p>
            <a:r>
              <a:rPr lang="nl-NL" dirty="0"/>
              <a:t>Titel van het thema</a:t>
            </a:r>
          </a:p>
        </p:txBody>
      </p:sp>
      <p:sp>
        <p:nvSpPr>
          <p:cNvPr id="3" name="Tijdelijke aanduiding voor tekst 2">
            <a:extLst>
              <a:ext uri="{FF2B5EF4-FFF2-40B4-BE49-F238E27FC236}">
                <a16:creationId xmlns:a16="http://schemas.microsoft.com/office/drawing/2014/main" id="{F1B918A9-4AFB-D44F-AC15-815A579F5365}"/>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Korte omschrijving van het thema | Datum</a:t>
            </a:r>
          </a:p>
        </p:txBody>
      </p:sp>
    </p:spTree>
    <p:extLst>
      <p:ext uri="{BB962C8B-B14F-4D97-AF65-F5344CB8AC3E}">
        <p14:creationId xmlns:p14="http://schemas.microsoft.com/office/powerpoint/2010/main" val="263900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ze 10 min">
    <p:spTree>
      <p:nvGrpSpPr>
        <p:cNvPr id="1" name=""/>
        <p:cNvGrpSpPr/>
        <p:nvPr/>
      </p:nvGrpSpPr>
      <p:grpSpPr>
        <a:xfrm>
          <a:off x="0" y="0"/>
          <a:ext cx="0" cy="0"/>
          <a:chOff x="0" y="0"/>
          <a:chExt cx="0" cy="0"/>
        </a:xfrm>
      </p:grpSpPr>
      <p:pic>
        <p:nvPicPr>
          <p:cNvPr id="6" name="Afbeelding 5" descr="Afbeelding met kop, koffie, tafel, bord&#10;&#10;Automatisch gegenereerde beschrijving">
            <a:extLst>
              <a:ext uri="{FF2B5EF4-FFF2-40B4-BE49-F238E27FC236}">
                <a16:creationId xmlns:a16="http://schemas.microsoft.com/office/drawing/2014/main" id="{D35961DD-6DC0-F64A-974F-AC3BE3B0DD4A}"/>
              </a:ext>
            </a:extLst>
          </p:cNvPr>
          <p:cNvPicPr>
            <a:picLocks noChangeAspect="1"/>
          </p:cNvPicPr>
          <p:nvPr userDrawn="1"/>
        </p:nvPicPr>
        <p:blipFill>
          <a:blip r:embed="rId4"/>
          <a:stretch>
            <a:fillRect/>
          </a:stretch>
        </p:blipFill>
        <p:spPr>
          <a:xfrm>
            <a:off x="1315912" y="1478829"/>
            <a:ext cx="6613835" cy="440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nlinemedia 6" descr="10 Minute Countdown Timer.mp4">
            <a:hlinkClick r:id="" action="ppaction://media"/>
            <a:extLst>
              <a:ext uri="{FF2B5EF4-FFF2-40B4-BE49-F238E27FC236}">
                <a16:creationId xmlns:a16="http://schemas.microsoft.com/office/drawing/2014/main" id="{EBFE51AE-AF49-794F-915F-FE22E76C516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8157378" y="2667243"/>
            <a:ext cx="3613144" cy="2032393"/>
          </a:xfrm>
          <a:prstGeom prst="rect">
            <a:avLst/>
          </a:prstGeom>
        </p:spPr>
      </p:pic>
      <p:sp>
        <p:nvSpPr>
          <p:cNvPr id="8" name="Rechthoek 7">
            <a:extLst>
              <a:ext uri="{FF2B5EF4-FFF2-40B4-BE49-F238E27FC236}">
                <a16:creationId xmlns:a16="http://schemas.microsoft.com/office/drawing/2014/main" id="{23D753ED-0811-9E48-A5F8-9B04E645CC08}"/>
              </a:ext>
            </a:extLst>
          </p:cNvPr>
          <p:cNvSpPr/>
          <p:nvPr userDrawn="1"/>
        </p:nvSpPr>
        <p:spPr>
          <a:xfrm>
            <a:off x="1424834" y="452950"/>
            <a:ext cx="6613835" cy="830997"/>
          </a:xfrm>
          <a:prstGeom prst="rect">
            <a:avLst/>
          </a:prstGeom>
          <a:noFill/>
        </p:spPr>
        <p:txBody>
          <a:bodyPr wrap="square" lIns="91440" tIns="45720" rIns="91440" bIns="45720">
            <a:spAutoFit/>
          </a:bodyPr>
          <a:lstStyle/>
          <a:p>
            <a:pPr algn="l"/>
            <a:r>
              <a:rPr lang="nl-NL" sz="4800" b="0" cap="none" spc="0" dirty="0">
                <a:ln w="0"/>
                <a:solidFill>
                  <a:schemeClr val="accent1"/>
                </a:solidFill>
                <a:effectLst/>
              </a:rPr>
              <a:t>10 minuten pauze</a:t>
            </a:r>
          </a:p>
        </p:txBody>
      </p:sp>
    </p:spTree>
    <p:extLst>
      <p:ext uri="{BB962C8B-B14F-4D97-AF65-F5344CB8AC3E}">
        <p14:creationId xmlns:p14="http://schemas.microsoft.com/office/powerpoint/2010/main" val="20138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uze">
    <p:spTree>
      <p:nvGrpSpPr>
        <p:cNvPr id="1" name=""/>
        <p:cNvGrpSpPr/>
        <p:nvPr/>
      </p:nvGrpSpPr>
      <p:grpSpPr>
        <a:xfrm>
          <a:off x="0" y="0"/>
          <a:ext cx="0" cy="0"/>
          <a:chOff x="0" y="0"/>
          <a:chExt cx="0" cy="0"/>
        </a:xfrm>
      </p:grpSpPr>
      <p:pic>
        <p:nvPicPr>
          <p:cNvPr id="6" name="Afbeelding 5" descr="Afbeelding met kop, koffie, tafel, bord&#10;&#10;Automatisch gegenereerde beschrijving">
            <a:extLst>
              <a:ext uri="{FF2B5EF4-FFF2-40B4-BE49-F238E27FC236}">
                <a16:creationId xmlns:a16="http://schemas.microsoft.com/office/drawing/2014/main" id="{D35961DD-6DC0-F64A-974F-AC3BE3B0DD4A}"/>
              </a:ext>
            </a:extLst>
          </p:cNvPr>
          <p:cNvPicPr>
            <a:picLocks noChangeAspect="1"/>
          </p:cNvPicPr>
          <p:nvPr userDrawn="1"/>
        </p:nvPicPr>
        <p:blipFill>
          <a:blip r:embed="rId2"/>
          <a:stretch>
            <a:fillRect/>
          </a:stretch>
        </p:blipFill>
        <p:spPr>
          <a:xfrm>
            <a:off x="2789082" y="1519469"/>
            <a:ext cx="6613835" cy="440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hthoek 7">
            <a:extLst>
              <a:ext uri="{FF2B5EF4-FFF2-40B4-BE49-F238E27FC236}">
                <a16:creationId xmlns:a16="http://schemas.microsoft.com/office/drawing/2014/main" id="{23D753ED-0811-9E48-A5F8-9B04E645CC08}"/>
              </a:ext>
            </a:extLst>
          </p:cNvPr>
          <p:cNvSpPr/>
          <p:nvPr userDrawn="1"/>
        </p:nvSpPr>
        <p:spPr>
          <a:xfrm>
            <a:off x="1424834" y="452950"/>
            <a:ext cx="6613835" cy="830997"/>
          </a:xfrm>
          <a:prstGeom prst="rect">
            <a:avLst/>
          </a:prstGeom>
          <a:noFill/>
        </p:spPr>
        <p:txBody>
          <a:bodyPr wrap="square" lIns="91440" tIns="45720" rIns="91440" bIns="45720">
            <a:spAutoFit/>
          </a:bodyPr>
          <a:lstStyle/>
          <a:p>
            <a:pPr algn="l"/>
            <a:r>
              <a:rPr lang="nl-NL" sz="4800" b="0" cap="none" spc="0" dirty="0">
                <a:ln w="0"/>
                <a:solidFill>
                  <a:schemeClr val="accent1"/>
                </a:solidFill>
                <a:effectLst/>
              </a:rPr>
              <a:t>Even pauze</a:t>
            </a:r>
          </a:p>
        </p:txBody>
      </p:sp>
    </p:spTree>
    <p:extLst>
      <p:ext uri="{BB962C8B-B14F-4D97-AF65-F5344CB8AC3E}">
        <p14:creationId xmlns:p14="http://schemas.microsoft.com/office/powerpoint/2010/main" val="166169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Bijeenkomst Titel - Midd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28391-5506-D04A-B72F-92FCEB29933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B58FBCB-01EB-C541-90CC-1052222E0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136373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Bespreken in groe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28391-5506-D04A-B72F-92FCEB29933D}"/>
              </a:ext>
            </a:extLst>
          </p:cNvPr>
          <p:cNvSpPr>
            <a:spLocks noGrp="1"/>
          </p:cNvSpPr>
          <p:nvPr>
            <p:ph type="ctrTitle" hasCustomPrompt="1"/>
          </p:nvPr>
        </p:nvSpPr>
        <p:spPr>
          <a:xfrm>
            <a:off x="1524000" y="633740"/>
            <a:ext cx="9144000" cy="966460"/>
          </a:xfrm>
        </p:spPr>
        <p:txBody>
          <a:bodyPr anchor="b"/>
          <a:lstStyle>
            <a:lvl1pPr algn="ctr">
              <a:defRPr sz="6000"/>
            </a:lvl1pPr>
          </a:lstStyle>
          <a:p>
            <a:r>
              <a:rPr lang="nl-NL" dirty="0"/>
              <a:t>Bespreken in groepen</a:t>
            </a:r>
          </a:p>
        </p:txBody>
      </p:sp>
      <p:sp>
        <p:nvSpPr>
          <p:cNvPr id="3" name="Ondertitel 2">
            <a:extLst>
              <a:ext uri="{FF2B5EF4-FFF2-40B4-BE49-F238E27FC236}">
                <a16:creationId xmlns:a16="http://schemas.microsoft.com/office/drawing/2014/main" id="{0B58FBCB-01EB-C541-90CC-1052222E0F66}"/>
              </a:ext>
            </a:extLst>
          </p:cNvPr>
          <p:cNvSpPr>
            <a:spLocks noGrp="1"/>
          </p:cNvSpPr>
          <p:nvPr>
            <p:ph type="subTitle" idx="1" hasCustomPrompt="1"/>
          </p:nvPr>
        </p:nvSpPr>
        <p:spPr>
          <a:xfrm>
            <a:off x="1524000" y="17732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Vul hier het te bespreken onderwerp in</a:t>
            </a:r>
          </a:p>
        </p:txBody>
      </p:sp>
      <p:pic>
        <p:nvPicPr>
          <p:cNvPr id="6" name="Afbeelding 5">
            <a:extLst>
              <a:ext uri="{FF2B5EF4-FFF2-40B4-BE49-F238E27FC236}">
                <a16:creationId xmlns:a16="http://schemas.microsoft.com/office/drawing/2014/main" id="{0EFA616E-93F2-4D49-BC22-13410FBF1292}"/>
              </a:ext>
            </a:extLst>
          </p:cNvPr>
          <p:cNvPicPr>
            <a:picLocks noChangeAspect="1"/>
          </p:cNvPicPr>
          <p:nvPr userDrawn="1"/>
        </p:nvPicPr>
        <p:blipFill>
          <a:blip r:embed="rId2"/>
          <a:stretch>
            <a:fillRect/>
          </a:stretch>
        </p:blipFill>
        <p:spPr>
          <a:xfrm>
            <a:off x="4486724" y="4015827"/>
            <a:ext cx="2865263" cy="2101193"/>
          </a:xfrm>
          <a:prstGeom prst="rect">
            <a:avLst/>
          </a:prstGeom>
        </p:spPr>
      </p:pic>
      <p:pic>
        <p:nvPicPr>
          <p:cNvPr id="8" name="Afbeelding 7">
            <a:extLst>
              <a:ext uri="{FF2B5EF4-FFF2-40B4-BE49-F238E27FC236}">
                <a16:creationId xmlns:a16="http://schemas.microsoft.com/office/drawing/2014/main" id="{02D9ADC6-43BE-3F40-AE93-CA767AEA26F7}"/>
              </a:ext>
            </a:extLst>
          </p:cNvPr>
          <p:cNvPicPr>
            <a:picLocks noChangeAspect="1"/>
          </p:cNvPicPr>
          <p:nvPr userDrawn="1"/>
        </p:nvPicPr>
        <p:blipFill>
          <a:blip r:embed="rId3"/>
          <a:stretch>
            <a:fillRect/>
          </a:stretch>
        </p:blipFill>
        <p:spPr>
          <a:xfrm>
            <a:off x="1048627" y="3629683"/>
            <a:ext cx="2832100" cy="2184400"/>
          </a:xfrm>
          <a:prstGeom prst="rect">
            <a:avLst/>
          </a:prstGeom>
        </p:spPr>
      </p:pic>
      <p:pic>
        <p:nvPicPr>
          <p:cNvPr id="9" name="Afbeelding 8">
            <a:extLst>
              <a:ext uri="{FF2B5EF4-FFF2-40B4-BE49-F238E27FC236}">
                <a16:creationId xmlns:a16="http://schemas.microsoft.com/office/drawing/2014/main" id="{4F16CC4F-167B-9E4B-8E23-B3DE1B9F94E7}"/>
              </a:ext>
            </a:extLst>
          </p:cNvPr>
          <p:cNvPicPr>
            <a:picLocks noChangeAspect="1"/>
          </p:cNvPicPr>
          <p:nvPr userDrawn="1"/>
        </p:nvPicPr>
        <p:blipFill>
          <a:blip r:embed="rId3"/>
          <a:stretch>
            <a:fillRect/>
          </a:stretch>
        </p:blipFill>
        <p:spPr>
          <a:xfrm>
            <a:off x="8437398" y="3629683"/>
            <a:ext cx="2832100" cy="2184400"/>
          </a:xfrm>
          <a:prstGeom prst="rect">
            <a:avLst/>
          </a:prstGeom>
        </p:spPr>
      </p:pic>
    </p:spTree>
    <p:extLst>
      <p:ext uri="{BB962C8B-B14F-4D97-AF65-F5344CB8AC3E}">
        <p14:creationId xmlns:p14="http://schemas.microsoft.com/office/powerpoint/2010/main" val="86106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tandaard - 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96362-B37D-F94B-9EDD-79935F77D69E}"/>
              </a:ext>
            </a:extLst>
          </p:cNvPr>
          <p:cNvSpPr>
            <a:spLocks noGrp="1"/>
          </p:cNvSpPr>
          <p:nvPr>
            <p:ph type="title"/>
          </p:nvPr>
        </p:nvSpPr>
        <p:spPr>
          <a:xfrm>
            <a:off x="1459281" y="296232"/>
            <a:ext cx="9282291" cy="1325563"/>
          </a:xfrm>
        </p:spPr>
        <p:txBody>
          <a:bodyPr/>
          <a:lstStyle>
            <a:lvl1pPr>
              <a:defRPr b="1">
                <a:solidFill>
                  <a:srgbClr val="0070C0"/>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66974999-66DB-B54B-A5BA-E00B40B55C84}"/>
              </a:ext>
            </a:extLst>
          </p:cNvPr>
          <p:cNvSpPr>
            <a:spLocks noGrp="1"/>
          </p:cNvSpPr>
          <p:nvPr>
            <p:ph idx="1"/>
          </p:nvPr>
        </p:nvSpPr>
        <p:spPr/>
        <p:txBody>
          <a:bodyPr/>
          <a:lstStyle/>
          <a:p>
            <a:pPr lvl="0"/>
            <a:r>
              <a:rPr lang="nl-NL"/>
              <a:t>Klikken om de tekststijl van het model te bewerken</a:t>
            </a:r>
          </a:p>
        </p:txBody>
      </p:sp>
    </p:spTree>
    <p:extLst>
      <p:ext uri="{BB962C8B-B14F-4D97-AF65-F5344CB8AC3E}">
        <p14:creationId xmlns:p14="http://schemas.microsoft.com/office/powerpoint/2010/main" val="395585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Vergelijking - zonde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77004-42BC-4740-B467-D72767D5F16B}"/>
              </a:ext>
            </a:extLst>
          </p:cNvPr>
          <p:cNvSpPr>
            <a:spLocks noGrp="1"/>
          </p:cNvSpPr>
          <p:nvPr>
            <p:ph type="title"/>
          </p:nvPr>
        </p:nvSpPr>
        <p:spPr>
          <a:xfrm>
            <a:off x="1495377" y="280167"/>
            <a:ext cx="9201245"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DED379E-A557-734A-8466-C5DC258726E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66A1D30-D10D-F448-80CB-CDA89B579E2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p:txBody>
      </p:sp>
    </p:spTree>
    <p:extLst>
      <p:ext uri="{BB962C8B-B14F-4D97-AF65-F5344CB8AC3E}">
        <p14:creationId xmlns:p14="http://schemas.microsoft.com/office/powerpoint/2010/main" val="2185647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08D33C3-F656-9442-B223-2C8800F183E5}"/>
              </a:ext>
            </a:extLst>
          </p:cNvPr>
          <p:cNvSpPr>
            <a:spLocks noGrp="1"/>
          </p:cNvSpPr>
          <p:nvPr>
            <p:ph type="title"/>
          </p:nvPr>
        </p:nvSpPr>
        <p:spPr>
          <a:xfrm>
            <a:off x="1448327" y="311482"/>
            <a:ext cx="9201245"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81EE8D0B-E855-D740-AC42-B3645903C56E}"/>
              </a:ext>
            </a:extLst>
          </p:cNvPr>
          <p:cNvSpPr>
            <a:spLocks noGrp="1"/>
          </p:cNvSpPr>
          <p:nvPr>
            <p:ph type="body" idx="1"/>
          </p:nvPr>
        </p:nvSpPr>
        <p:spPr>
          <a:xfrm>
            <a:off x="819909" y="189305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4" name="Afbeelding 33">
            <a:extLst>
              <a:ext uri="{FF2B5EF4-FFF2-40B4-BE49-F238E27FC236}">
                <a16:creationId xmlns:a16="http://schemas.microsoft.com/office/drawing/2014/main" id="{24AB1315-FEBE-FA42-9805-59D93A9A421F}"/>
              </a:ext>
            </a:extLst>
          </p:cNvPr>
          <p:cNvPicPr>
            <a:picLocks noChangeAspect="1"/>
          </p:cNvPicPr>
          <p:nvPr userDrawn="1"/>
        </p:nvPicPr>
        <p:blipFill rotWithShape="1">
          <a:blip r:embed="rId23"/>
          <a:srcRect l="51825" t="158" b="19271"/>
          <a:stretch/>
        </p:blipFill>
        <p:spPr>
          <a:xfrm>
            <a:off x="4247" y="5063320"/>
            <a:ext cx="838200" cy="1800943"/>
          </a:xfrm>
          <a:prstGeom prst="rect">
            <a:avLst/>
          </a:prstGeom>
        </p:spPr>
      </p:pic>
      <p:pic>
        <p:nvPicPr>
          <p:cNvPr id="39" name="Afbeelding 38">
            <a:extLst>
              <a:ext uri="{FF2B5EF4-FFF2-40B4-BE49-F238E27FC236}">
                <a16:creationId xmlns:a16="http://schemas.microsoft.com/office/drawing/2014/main" id="{8CF3C4D3-D6A7-AD49-B984-436B2E6E8B54}"/>
              </a:ext>
            </a:extLst>
          </p:cNvPr>
          <p:cNvPicPr>
            <a:picLocks noChangeAspect="1"/>
          </p:cNvPicPr>
          <p:nvPr userDrawn="1"/>
        </p:nvPicPr>
        <p:blipFill rotWithShape="1">
          <a:blip r:embed="rId24"/>
          <a:srcRect t="406" r="21161" b="29202"/>
          <a:stretch/>
        </p:blipFill>
        <p:spPr>
          <a:xfrm>
            <a:off x="10805526" y="5275663"/>
            <a:ext cx="1381730" cy="1582337"/>
          </a:xfrm>
          <a:prstGeom prst="rect">
            <a:avLst/>
          </a:prstGeom>
        </p:spPr>
      </p:pic>
      <p:pic>
        <p:nvPicPr>
          <p:cNvPr id="54" name="Afbeelding 53" descr="Afbeelding met tekst&#10;&#10;Automatisch gegenereerde beschrijving">
            <a:extLst>
              <a:ext uri="{FF2B5EF4-FFF2-40B4-BE49-F238E27FC236}">
                <a16:creationId xmlns:a16="http://schemas.microsoft.com/office/drawing/2014/main" id="{96748490-7E2A-CB46-994D-E77C7DEB3EA8}"/>
              </a:ext>
            </a:extLst>
          </p:cNvPr>
          <p:cNvPicPr>
            <a:picLocks noChangeAspect="1"/>
          </p:cNvPicPr>
          <p:nvPr userDrawn="1"/>
        </p:nvPicPr>
        <p:blipFill rotWithShape="1">
          <a:blip r:embed="rId25"/>
          <a:srcRect l="37753" t="22365"/>
          <a:stretch/>
        </p:blipFill>
        <p:spPr>
          <a:xfrm>
            <a:off x="4247" y="-1"/>
            <a:ext cx="1454590" cy="1893055"/>
          </a:xfrm>
          <a:prstGeom prst="rect">
            <a:avLst/>
          </a:prstGeom>
        </p:spPr>
      </p:pic>
      <p:pic>
        <p:nvPicPr>
          <p:cNvPr id="56" name="Afbeelding 55">
            <a:extLst>
              <a:ext uri="{FF2B5EF4-FFF2-40B4-BE49-F238E27FC236}">
                <a16:creationId xmlns:a16="http://schemas.microsoft.com/office/drawing/2014/main" id="{384C4FC9-8114-3247-A50D-917DDB496529}"/>
              </a:ext>
            </a:extLst>
          </p:cNvPr>
          <p:cNvPicPr>
            <a:picLocks noChangeAspect="1"/>
          </p:cNvPicPr>
          <p:nvPr userDrawn="1"/>
        </p:nvPicPr>
        <p:blipFill rotWithShape="1">
          <a:blip r:embed="rId26"/>
          <a:srcRect t="19576" r="24967"/>
          <a:stretch/>
        </p:blipFill>
        <p:spPr>
          <a:xfrm>
            <a:off x="10809891" y="4246"/>
            <a:ext cx="1381730" cy="1961056"/>
          </a:xfrm>
          <a:prstGeom prst="rect">
            <a:avLst/>
          </a:prstGeom>
        </p:spPr>
      </p:pic>
      <p:sp>
        <p:nvSpPr>
          <p:cNvPr id="6" name="Tekstvak 5">
            <a:extLst>
              <a:ext uri="{FF2B5EF4-FFF2-40B4-BE49-F238E27FC236}">
                <a16:creationId xmlns:a16="http://schemas.microsoft.com/office/drawing/2014/main" id="{299B10B5-5B7F-614B-AC3C-FEC6E290BD94}"/>
              </a:ext>
            </a:extLst>
          </p:cNvPr>
          <p:cNvSpPr txBox="1"/>
          <p:nvPr userDrawn="1"/>
        </p:nvSpPr>
        <p:spPr>
          <a:xfrm>
            <a:off x="842447" y="6366530"/>
            <a:ext cx="8876291" cy="369332"/>
          </a:xfrm>
          <a:prstGeom prst="rect">
            <a:avLst/>
          </a:prstGeom>
          <a:noFill/>
        </p:spPr>
        <p:txBody>
          <a:bodyPr wrap="square" rtlCol="0">
            <a:spAutoFit/>
          </a:bodyPr>
          <a:lstStyle/>
          <a:p>
            <a:r>
              <a:rPr lang="nl-NL" dirty="0">
                <a:solidFill>
                  <a:schemeClr val="accent1"/>
                </a:solidFill>
              </a:rPr>
              <a:t>De  Nieuwe Wind – Krachtige expertise rondom wonen en huren</a:t>
            </a:r>
          </a:p>
        </p:txBody>
      </p:sp>
      <p:sp>
        <p:nvSpPr>
          <p:cNvPr id="4" name="Tekstvak 3">
            <a:extLst>
              <a:ext uri="{FF2B5EF4-FFF2-40B4-BE49-F238E27FC236}">
                <a16:creationId xmlns:a16="http://schemas.microsoft.com/office/drawing/2014/main" id="{CABD57F7-77FB-DF47-A153-03BD8BAF6C6C}"/>
              </a:ext>
            </a:extLst>
          </p:cNvPr>
          <p:cNvSpPr txBox="1"/>
          <p:nvPr userDrawn="1"/>
        </p:nvSpPr>
        <p:spPr>
          <a:xfrm>
            <a:off x="10874452" y="218662"/>
            <a:ext cx="1219200" cy="646331"/>
          </a:xfrm>
          <a:prstGeom prst="rect">
            <a:avLst/>
          </a:prstGeom>
          <a:noFill/>
        </p:spPr>
        <p:txBody>
          <a:bodyPr wrap="square" rtlCol="0">
            <a:spAutoFit/>
          </a:bodyPr>
          <a:lstStyle/>
          <a:p>
            <a:pPr algn="ctr"/>
            <a:r>
              <a:rPr lang="nl-NL" sz="1200" dirty="0">
                <a:solidFill>
                  <a:schemeClr val="bg1"/>
                </a:solidFill>
              </a:rPr>
              <a:t>PARTICIPATIE DIE WÉL WERKT!</a:t>
            </a:r>
          </a:p>
        </p:txBody>
      </p:sp>
    </p:spTree>
    <p:extLst>
      <p:ext uri="{BB962C8B-B14F-4D97-AF65-F5344CB8AC3E}">
        <p14:creationId xmlns:p14="http://schemas.microsoft.com/office/powerpoint/2010/main" val="178182669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1" r:id="rId3"/>
    <p:sldLayoutId id="2147483669" r:id="rId4"/>
    <p:sldLayoutId id="2147483670" r:id="rId5"/>
    <p:sldLayoutId id="2147483649" r:id="rId6"/>
    <p:sldLayoutId id="2147483664" r:id="rId7"/>
    <p:sldLayoutId id="2147483650" r:id="rId8"/>
    <p:sldLayoutId id="2147483652" r:id="rId9"/>
    <p:sldLayoutId id="2147483653" r:id="rId10"/>
    <p:sldLayoutId id="2147483655" r:id="rId11"/>
    <p:sldLayoutId id="2147483666" r:id="rId12"/>
    <p:sldLayoutId id="2147483660" r:id="rId13"/>
    <p:sldLayoutId id="2147483665" r:id="rId14"/>
    <p:sldLayoutId id="2147483656" r:id="rId15"/>
    <p:sldLayoutId id="2147483657" r:id="rId16"/>
    <p:sldLayoutId id="2147483662" r:id="rId17"/>
    <p:sldLayoutId id="2147483668" r:id="rId18"/>
    <p:sldLayoutId id="2147483658" r:id="rId19"/>
    <p:sldLayoutId id="2147483659" r:id="rId20"/>
    <p:sldLayoutId id="2147483677" r:id="rId21"/>
  </p:sldLayoutIdLst>
  <p:txStyles>
    <p:titleStyle>
      <a:lvl1pPr algn="l" defTabSz="914400" rtl="0" eaLnBrk="1" latinLnBrk="0" hangingPunct="1">
        <a:lnSpc>
          <a:spcPct val="90000"/>
        </a:lnSpc>
        <a:spcBef>
          <a:spcPct val="0"/>
        </a:spcBef>
        <a:buNone/>
        <a:defRPr sz="48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www.shdeduinstreek.nl/" TargetMode="External"/><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hyperlink" Target="mailto:info@shdeduinstreek.n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9113B2-2C7B-B346-8977-7C84C12A95F8}"/>
              </a:ext>
            </a:extLst>
          </p:cNvPr>
          <p:cNvSpPr>
            <a:spLocks noGrp="1"/>
          </p:cNvSpPr>
          <p:nvPr>
            <p:ph type="ctrTitle"/>
          </p:nvPr>
        </p:nvSpPr>
        <p:spPr>
          <a:xfrm>
            <a:off x="1524000" y="549917"/>
            <a:ext cx="9144000" cy="2387600"/>
          </a:xfrm>
          <a:noFill/>
        </p:spPr>
        <p:txBody>
          <a:bodyPr>
            <a:normAutofit/>
            <a:scene3d>
              <a:camera prst="orthographicFront"/>
              <a:lightRig rig="soft" dir="t">
                <a:rot lat="0" lon="0" rev="15600000"/>
              </a:lightRig>
            </a:scene3d>
            <a:sp3d extrusionH="57150" prstMaterial="softEdge">
              <a:bevelT w="25400" h="38100"/>
            </a:sp3d>
          </a:bodyPr>
          <a:lstStyle/>
          <a:p>
            <a:r>
              <a:rPr lang="nl-NL" sz="8800" dirty="0">
                <a:ln w="12700">
                  <a:solidFill>
                    <a:schemeClr val="accent1"/>
                  </a:solidFill>
                  <a:prstDash val="solid"/>
                </a:ln>
                <a:solidFill>
                  <a:srgbClr val="00B050"/>
                </a:solidFill>
                <a:effectLst>
                  <a:outerShdw dist="38100" dir="2640000" algn="bl" rotWithShape="0">
                    <a:schemeClr val="accent1"/>
                  </a:outerShdw>
                </a:effectLst>
              </a:rPr>
              <a:t>Fijn dat u er bent </a:t>
            </a:r>
          </a:p>
        </p:txBody>
      </p:sp>
      <p:pic>
        <p:nvPicPr>
          <p:cNvPr id="5" name="Afbeelding 4">
            <a:extLst>
              <a:ext uri="{FF2B5EF4-FFF2-40B4-BE49-F238E27FC236}">
                <a16:creationId xmlns:a16="http://schemas.microsoft.com/office/drawing/2014/main" id="{C0FBE16E-FE28-CE44-9F03-261CF7B87935}"/>
              </a:ext>
            </a:extLst>
          </p:cNvPr>
          <p:cNvPicPr>
            <a:picLocks noChangeAspect="1"/>
          </p:cNvPicPr>
          <p:nvPr/>
        </p:nvPicPr>
        <p:blipFill>
          <a:blip r:embed="rId2"/>
          <a:stretch>
            <a:fillRect/>
          </a:stretch>
        </p:blipFill>
        <p:spPr>
          <a:xfrm>
            <a:off x="3468757" y="111176"/>
            <a:ext cx="4694664" cy="1176864"/>
          </a:xfrm>
          <a:prstGeom prst="rect">
            <a:avLst/>
          </a:prstGeom>
        </p:spPr>
      </p:pic>
      <p:sp>
        <p:nvSpPr>
          <p:cNvPr id="6" name="Rechthoek 5">
            <a:extLst>
              <a:ext uri="{FF2B5EF4-FFF2-40B4-BE49-F238E27FC236}">
                <a16:creationId xmlns:a16="http://schemas.microsoft.com/office/drawing/2014/main" id="{0D7CB5FD-A5A1-3A93-3EFE-236A178D9E91}"/>
              </a:ext>
            </a:extLst>
          </p:cNvPr>
          <p:cNvSpPr/>
          <p:nvPr/>
        </p:nvSpPr>
        <p:spPr>
          <a:xfrm>
            <a:off x="1770589" y="3050800"/>
            <a:ext cx="8809848" cy="923330"/>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Huurdersavond SH Duinstreek</a:t>
            </a:r>
          </a:p>
        </p:txBody>
      </p:sp>
      <p:pic>
        <p:nvPicPr>
          <p:cNvPr id="8" name="Afbeelding 7" descr="Afbeelding met tekst, gras, buitenshuis, waterkant&#10;&#10;Automatisch gegenereerde beschrijving">
            <a:extLst>
              <a:ext uri="{FF2B5EF4-FFF2-40B4-BE49-F238E27FC236}">
                <a16:creationId xmlns:a16="http://schemas.microsoft.com/office/drawing/2014/main" id="{D558C0FF-863C-4F25-7B13-2C549BBD88C3}"/>
              </a:ext>
            </a:extLst>
          </p:cNvPr>
          <p:cNvPicPr>
            <a:picLocks noChangeAspect="1"/>
          </p:cNvPicPr>
          <p:nvPr/>
        </p:nvPicPr>
        <p:blipFill>
          <a:blip r:embed="rId3"/>
          <a:stretch>
            <a:fillRect/>
          </a:stretch>
        </p:blipFill>
        <p:spPr>
          <a:xfrm>
            <a:off x="-54460" y="4087414"/>
            <a:ext cx="12246459" cy="2770586"/>
          </a:xfrm>
          <a:prstGeom prst="rect">
            <a:avLst/>
          </a:prstGeom>
        </p:spPr>
      </p:pic>
    </p:spTree>
    <p:extLst>
      <p:ext uri="{BB962C8B-B14F-4D97-AF65-F5344CB8AC3E}">
        <p14:creationId xmlns:p14="http://schemas.microsoft.com/office/powerpoint/2010/main" val="121873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942A53-4EAF-C5CD-8F47-A27F827808CC}"/>
              </a:ext>
            </a:extLst>
          </p:cNvPr>
          <p:cNvSpPr>
            <a:spLocks noGrp="1"/>
          </p:cNvSpPr>
          <p:nvPr>
            <p:ph type="title"/>
          </p:nvPr>
        </p:nvSpPr>
        <p:spPr/>
        <p:txBody>
          <a:bodyPr>
            <a:normAutofit/>
          </a:bodyPr>
          <a:lstStyle/>
          <a:p>
            <a:r>
              <a:rPr lang="nl-NL" dirty="0"/>
              <a:t>Waar is deze avond voor?</a:t>
            </a:r>
          </a:p>
        </p:txBody>
      </p:sp>
      <p:sp>
        <p:nvSpPr>
          <p:cNvPr id="3" name="Ondertitel 2">
            <a:extLst>
              <a:ext uri="{FF2B5EF4-FFF2-40B4-BE49-F238E27FC236}">
                <a16:creationId xmlns:a16="http://schemas.microsoft.com/office/drawing/2014/main" id="{507AC941-E0AF-3D75-9924-9AA503D11CEB}"/>
              </a:ext>
            </a:extLst>
          </p:cNvPr>
          <p:cNvSpPr>
            <a:spLocks noGrp="1"/>
          </p:cNvSpPr>
          <p:nvPr>
            <p:ph type="subTitle" idx="1"/>
          </p:nvPr>
        </p:nvSpPr>
        <p:spPr/>
        <p:txBody>
          <a:bodyPr/>
          <a:lstStyle/>
          <a:p>
            <a:r>
              <a:rPr lang="nl-NL" dirty="0"/>
              <a:t>Informatie over betaalbaar wonen met u delen </a:t>
            </a:r>
          </a:p>
          <a:p>
            <a:endParaRPr lang="nl-NL" dirty="0"/>
          </a:p>
          <a:p>
            <a:r>
              <a:rPr lang="nl-NL" dirty="0"/>
              <a:t>Luisteren naar uw mening </a:t>
            </a:r>
          </a:p>
          <a:p>
            <a:endParaRPr lang="nl-NL" dirty="0"/>
          </a:p>
          <a:p>
            <a:endParaRPr lang="nl-NL" dirty="0"/>
          </a:p>
          <a:p>
            <a:endParaRPr lang="nl-NL" dirty="0"/>
          </a:p>
          <a:p>
            <a:r>
              <a:rPr lang="nl-NL" dirty="0"/>
              <a:t>Persoonlijke situaties bespreken</a:t>
            </a:r>
          </a:p>
          <a:p>
            <a:endParaRPr lang="nl-NL" dirty="0"/>
          </a:p>
          <a:p>
            <a:endParaRPr lang="nl-NL" dirty="0"/>
          </a:p>
        </p:txBody>
      </p:sp>
      <p:sp>
        <p:nvSpPr>
          <p:cNvPr id="4" name="Titel 1">
            <a:extLst>
              <a:ext uri="{FF2B5EF4-FFF2-40B4-BE49-F238E27FC236}">
                <a16:creationId xmlns:a16="http://schemas.microsoft.com/office/drawing/2014/main" id="{552A19EA-09A0-FB4C-CEDF-D42D31F10054}"/>
              </a:ext>
            </a:extLst>
          </p:cNvPr>
          <p:cNvSpPr txBox="1">
            <a:spLocks/>
          </p:cNvSpPr>
          <p:nvPr/>
        </p:nvSpPr>
        <p:spPr>
          <a:xfrm>
            <a:off x="1552623" y="3075286"/>
            <a:ext cx="920124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0070C0"/>
                </a:solidFill>
                <a:latin typeface="+mj-lt"/>
                <a:ea typeface="+mj-ea"/>
                <a:cs typeface="+mj-cs"/>
              </a:defRPr>
            </a:lvl1pPr>
          </a:lstStyle>
          <a:p>
            <a:r>
              <a:rPr lang="nl-NL" dirty="0"/>
              <a:t>Waar is deze avond niet voor?</a:t>
            </a:r>
          </a:p>
        </p:txBody>
      </p:sp>
    </p:spTree>
    <p:extLst>
      <p:ext uri="{BB962C8B-B14F-4D97-AF65-F5344CB8AC3E}">
        <p14:creationId xmlns:p14="http://schemas.microsoft.com/office/powerpoint/2010/main" val="3406534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taalbaar wonen">
            <a:extLst>
              <a:ext uri="{FF2B5EF4-FFF2-40B4-BE49-F238E27FC236}">
                <a16:creationId xmlns:a16="http://schemas.microsoft.com/office/drawing/2014/main" id="{0B78EB7C-E78C-6BB7-744E-F177C1D4A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0" y="2381"/>
            <a:ext cx="12192000" cy="68532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50F4665-111F-6420-8684-B9A6BF43F1A9}"/>
              </a:ext>
            </a:extLst>
          </p:cNvPr>
          <p:cNvSpPr>
            <a:spLocks noGrp="1"/>
          </p:cNvSpPr>
          <p:nvPr>
            <p:ph type="title"/>
          </p:nvPr>
        </p:nvSpPr>
        <p:spPr/>
        <p:txBody>
          <a:bodyPr/>
          <a:lstStyle/>
          <a:p>
            <a:r>
              <a:rPr lang="nl-NL" dirty="0"/>
              <a:t>Betaalbaar wonen; waar denkt u aan?</a:t>
            </a:r>
          </a:p>
        </p:txBody>
      </p:sp>
      <p:sp>
        <p:nvSpPr>
          <p:cNvPr id="4" name="Tekstvak 3">
            <a:extLst>
              <a:ext uri="{FF2B5EF4-FFF2-40B4-BE49-F238E27FC236}">
                <a16:creationId xmlns:a16="http://schemas.microsoft.com/office/drawing/2014/main" id="{EA53003C-6127-0020-22B1-E3DAA8956751}"/>
              </a:ext>
            </a:extLst>
          </p:cNvPr>
          <p:cNvSpPr txBox="1"/>
          <p:nvPr/>
        </p:nvSpPr>
        <p:spPr>
          <a:xfrm>
            <a:off x="697831" y="1641542"/>
            <a:ext cx="4102790" cy="523220"/>
          </a:xfrm>
          <a:prstGeom prst="rect">
            <a:avLst/>
          </a:prstGeom>
          <a:noFill/>
        </p:spPr>
        <p:txBody>
          <a:bodyPr wrap="none" rtlCol="0">
            <a:spAutoFit/>
          </a:bodyPr>
          <a:lstStyle/>
          <a:p>
            <a:r>
              <a:rPr lang="nl-NL" sz="2800" b="1" dirty="0">
                <a:solidFill>
                  <a:schemeClr val="bg1"/>
                </a:solidFill>
              </a:rPr>
              <a:t>Aanvaardbare woonlasten</a:t>
            </a:r>
          </a:p>
        </p:txBody>
      </p:sp>
      <p:sp>
        <p:nvSpPr>
          <p:cNvPr id="5" name="Tekstvak 4">
            <a:extLst>
              <a:ext uri="{FF2B5EF4-FFF2-40B4-BE49-F238E27FC236}">
                <a16:creationId xmlns:a16="http://schemas.microsoft.com/office/drawing/2014/main" id="{E4A11A18-8ACE-BEE9-6A53-41A31DA89E67}"/>
              </a:ext>
            </a:extLst>
          </p:cNvPr>
          <p:cNvSpPr txBox="1"/>
          <p:nvPr/>
        </p:nvSpPr>
        <p:spPr>
          <a:xfrm>
            <a:off x="351101" y="3351886"/>
            <a:ext cx="4685193" cy="523220"/>
          </a:xfrm>
          <a:prstGeom prst="rect">
            <a:avLst/>
          </a:prstGeom>
          <a:noFill/>
        </p:spPr>
        <p:txBody>
          <a:bodyPr wrap="none" rtlCol="0">
            <a:spAutoFit/>
          </a:bodyPr>
          <a:lstStyle/>
          <a:p>
            <a:r>
              <a:rPr lang="nl-NL" sz="2800" b="1" dirty="0">
                <a:solidFill>
                  <a:schemeClr val="bg1"/>
                </a:solidFill>
              </a:rPr>
              <a:t>Bij inkomen passende woning</a:t>
            </a:r>
          </a:p>
        </p:txBody>
      </p:sp>
      <p:sp>
        <p:nvSpPr>
          <p:cNvPr id="6" name="Tekstvak 5">
            <a:extLst>
              <a:ext uri="{FF2B5EF4-FFF2-40B4-BE49-F238E27FC236}">
                <a16:creationId xmlns:a16="http://schemas.microsoft.com/office/drawing/2014/main" id="{631FE705-FB5C-1109-A1A9-92D3700D9B50}"/>
              </a:ext>
            </a:extLst>
          </p:cNvPr>
          <p:cNvSpPr txBox="1"/>
          <p:nvPr/>
        </p:nvSpPr>
        <p:spPr>
          <a:xfrm>
            <a:off x="6095999" y="2110232"/>
            <a:ext cx="3049809" cy="523220"/>
          </a:xfrm>
          <a:prstGeom prst="rect">
            <a:avLst/>
          </a:prstGeom>
          <a:noFill/>
        </p:spPr>
        <p:txBody>
          <a:bodyPr wrap="none" rtlCol="0">
            <a:spAutoFit/>
          </a:bodyPr>
          <a:lstStyle/>
          <a:p>
            <a:r>
              <a:rPr lang="nl-NL" sz="2800" b="1" dirty="0">
                <a:solidFill>
                  <a:schemeClr val="bg1"/>
                </a:solidFill>
              </a:rPr>
              <a:t>Lage energiekosten</a:t>
            </a:r>
          </a:p>
        </p:txBody>
      </p:sp>
      <p:sp>
        <p:nvSpPr>
          <p:cNvPr id="8" name="Tekstvak 7">
            <a:extLst>
              <a:ext uri="{FF2B5EF4-FFF2-40B4-BE49-F238E27FC236}">
                <a16:creationId xmlns:a16="http://schemas.microsoft.com/office/drawing/2014/main" id="{410A4550-7BC9-D93D-5F6E-F3B8860718EC}"/>
              </a:ext>
            </a:extLst>
          </p:cNvPr>
          <p:cNvSpPr txBox="1"/>
          <p:nvPr/>
        </p:nvSpPr>
        <p:spPr>
          <a:xfrm>
            <a:off x="7470504" y="4507248"/>
            <a:ext cx="4328749" cy="523220"/>
          </a:xfrm>
          <a:prstGeom prst="rect">
            <a:avLst/>
          </a:prstGeom>
          <a:noFill/>
        </p:spPr>
        <p:txBody>
          <a:bodyPr wrap="none" rtlCol="0">
            <a:spAutoFit/>
          </a:bodyPr>
          <a:lstStyle/>
          <a:p>
            <a:r>
              <a:rPr lang="nl-NL" sz="2800" b="1" dirty="0">
                <a:solidFill>
                  <a:schemeClr val="bg1"/>
                </a:solidFill>
              </a:rPr>
              <a:t>Invloed op de servicekosten</a:t>
            </a:r>
          </a:p>
        </p:txBody>
      </p:sp>
      <p:sp>
        <p:nvSpPr>
          <p:cNvPr id="9" name="Tekstvak 8">
            <a:extLst>
              <a:ext uri="{FF2B5EF4-FFF2-40B4-BE49-F238E27FC236}">
                <a16:creationId xmlns:a16="http://schemas.microsoft.com/office/drawing/2014/main" id="{7C50775E-9505-2CFF-651F-70447E16F6F5}"/>
              </a:ext>
            </a:extLst>
          </p:cNvPr>
          <p:cNvSpPr txBox="1"/>
          <p:nvPr/>
        </p:nvSpPr>
        <p:spPr>
          <a:xfrm>
            <a:off x="1824790" y="4616686"/>
            <a:ext cx="4268797" cy="523220"/>
          </a:xfrm>
          <a:prstGeom prst="rect">
            <a:avLst/>
          </a:prstGeom>
          <a:noFill/>
        </p:spPr>
        <p:txBody>
          <a:bodyPr wrap="none" rtlCol="0">
            <a:spAutoFit/>
          </a:bodyPr>
          <a:lstStyle/>
          <a:p>
            <a:r>
              <a:rPr lang="nl-NL" sz="2800" b="1" dirty="0">
                <a:solidFill>
                  <a:schemeClr val="bg1"/>
                </a:solidFill>
              </a:rPr>
              <a:t>Positie huurders versterken</a:t>
            </a:r>
          </a:p>
        </p:txBody>
      </p:sp>
      <p:sp>
        <p:nvSpPr>
          <p:cNvPr id="11" name="Tekstvak 10">
            <a:extLst>
              <a:ext uri="{FF2B5EF4-FFF2-40B4-BE49-F238E27FC236}">
                <a16:creationId xmlns:a16="http://schemas.microsoft.com/office/drawing/2014/main" id="{5D1A9F38-3899-0478-B6EE-C2CACE8EB981}"/>
              </a:ext>
            </a:extLst>
          </p:cNvPr>
          <p:cNvSpPr txBox="1"/>
          <p:nvPr/>
        </p:nvSpPr>
        <p:spPr>
          <a:xfrm>
            <a:off x="10089554" y="1167340"/>
            <a:ext cx="1997342" cy="523220"/>
          </a:xfrm>
          <a:prstGeom prst="rect">
            <a:avLst/>
          </a:prstGeom>
          <a:noFill/>
        </p:spPr>
        <p:txBody>
          <a:bodyPr wrap="none" rtlCol="0">
            <a:spAutoFit/>
          </a:bodyPr>
          <a:lstStyle/>
          <a:p>
            <a:r>
              <a:rPr lang="nl-NL" sz="2800" b="1" dirty="0">
                <a:solidFill>
                  <a:schemeClr val="bg1"/>
                </a:solidFill>
              </a:rPr>
              <a:t>Huurtoeslag</a:t>
            </a:r>
          </a:p>
        </p:txBody>
      </p:sp>
      <p:sp>
        <p:nvSpPr>
          <p:cNvPr id="12" name="Tekstvak 11">
            <a:extLst>
              <a:ext uri="{FF2B5EF4-FFF2-40B4-BE49-F238E27FC236}">
                <a16:creationId xmlns:a16="http://schemas.microsoft.com/office/drawing/2014/main" id="{B1C1AB6F-71CE-8926-9BA9-940C4B27689E}"/>
              </a:ext>
            </a:extLst>
          </p:cNvPr>
          <p:cNvSpPr txBox="1"/>
          <p:nvPr/>
        </p:nvSpPr>
        <p:spPr>
          <a:xfrm>
            <a:off x="9882029" y="3090276"/>
            <a:ext cx="1997342" cy="523220"/>
          </a:xfrm>
          <a:prstGeom prst="rect">
            <a:avLst/>
          </a:prstGeom>
          <a:noFill/>
        </p:spPr>
        <p:txBody>
          <a:bodyPr wrap="none" rtlCol="0">
            <a:spAutoFit/>
          </a:bodyPr>
          <a:lstStyle/>
          <a:p>
            <a:r>
              <a:rPr lang="nl-NL" sz="2800" b="1" dirty="0">
                <a:solidFill>
                  <a:schemeClr val="bg1"/>
                </a:solidFill>
              </a:rPr>
              <a:t>Huurtoeslag</a:t>
            </a:r>
          </a:p>
        </p:txBody>
      </p:sp>
      <p:sp>
        <p:nvSpPr>
          <p:cNvPr id="13" name="Tekstvak 12">
            <a:extLst>
              <a:ext uri="{FF2B5EF4-FFF2-40B4-BE49-F238E27FC236}">
                <a16:creationId xmlns:a16="http://schemas.microsoft.com/office/drawing/2014/main" id="{C8ED55D2-AF58-8B70-67F7-E37684DF2DF4}"/>
              </a:ext>
            </a:extLst>
          </p:cNvPr>
          <p:cNvSpPr txBox="1"/>
          <p:nvPr/>
        </p:nvSpPr>
        <p:spPr>
          <a:xfrm>
            <a:off x="-8871" y="5108250"/>
            <a:ext cx="2289216" cy="523220"/>
          </a:xfrm>
          <a:prstGeom prst="rect">
            <a:avLst/>
          </a:prstGeom>
          <a:noFill/>
        </p:spPr>
        <p:txBody>
          <a:bodyPr wrap="none" rtlCol="0">
            <a:spAutoFit/>
          </a:bodyPr>
          <a:lstStyle/>
          <a:p>
            <a:r>
              <a:rPr lang="nl-NL" sz="2800" b="1" dirty="0">
                <a:solidFill>
                  <a:schemeClr val="bg1"/>
                </a:solidFill>
              </a:rPr>
              <a:t>Huurverlaging</a:t>
            </a:r>
          </a:p>
        </p:txBody>
      </p:sp>
      <p:sp>
        <p:nvSpPr>
          <p:cNvPr id="14" name="Tekstvak 13">
            <a:extLst>
              <a:ext uri="{FF2B5EF4-FFF2-40B4-BE49-F238E27FC236}">
                <a16:creationId xmlns:a16="http://schemas.microsoft.com/office/drawing/2014/main" id="{DA664FA5-4782-9D10-242E-BD8B551A0DF5}"/>
              </a:ext>
            </a:extLst>
          </p:cNvPr>
          <p:cNvSpPr txBox="1"/>
          <p:nvPr/>
        </p:nvSpPr>
        <p:spPr>
          <a:xfrm>
            <a:off x="28977" y="997548"/>
            <a:ext cx="5509299" cy="523220"/>
          </a:xfrm>
          <a:prstGeom prst="rect">
            <a:avLst/>
          </a:prstGeom>
          <a:noFill/>
        </p:spPr>
        <p:txBody>
          <a:bodyPr wrap="square" rtlCol="0">
            <a:spAutoFit/>
          </a:bodyPr>
          <a:lstStyle/>
          <a:p>
            <a:r>
              <a:rPr lang="nl-NL" sz="2800" b="1" dirty="0">
                <a:solidFill>
                  <a:schemeClr val="bg1"/>
                </a:solidFill>
              </a:rPr>
              <a:t>Betaalbare gemeentelijke heffingen</a:t>
            </a:r>
          </a:p>
        </p:txBody>
      </p:sp>
      <p:sp>
        <p:nvSpPr>
          <p:cNvPr id="15" name="Tekstvak 14">
            <a:extLst>
              <a:ext uri="{FF2B5EF4-FFF2-40B4-BE49-F238E27FC236}">
                <a16:creationId xmlns:a16="http://schemas.microsoft.com/office/drawing/2014/main" id="{9877085F-4E0F-8E9B-6813-F55FEB32B10E}"/>
              </a:ext>
            </a:extLst>
          </p:cNvPr>
          <p:cNvSpPr txBox="1"/>
          <p:nvPr/>
        </p:nvSpPr>
        <p:spPr>
          <a:xfrm>
            <a:off x="8436477" y="5205892"/>
            <a:ext cx="3737883" cy="523220"/>
          </a:xfrm>
          <a:prstGeom prst="rect">
            <a:avLst/>
          </a:prstGeom>
          <a:noFill/>
        </p:spPr>
        <p:txBody>
          <a:bodyPr wrap="none" rtlCol="0">
            <a:spAutoFit/>
          </a:bodyPr>
          <a:lstStyle/>
          <a:p>
            <a:r>
              <a:rPr lang="nl-NL" sz="2800" b="1" dirty="0">
                <a:solidFill>
                  <a:schemeClr val="bg1"/>
                </a:solidFill>
              </a:rPr>
              <a:t>Bewust energieverbruik</a:t>
            </a:r>
          </a:p>
        </p:txBody>
      </p:sp>
      <p:sp>
        <p:nvSpPr>
          <p:cNvPr id="16" name="Tekstvak 15">
            <a:extLst>
              <a:ext uri="{FF2B5EF4-FFF2-40B4-BE49-F238E27FC236}">
                <a16:creationId xmlns:a16="http://schemas.microsoft.com/office/drawing/2014/main" id="{BBFB92A7-9C3D-988E-4584-65B656C34BFB}"/>
              </a:ext>
            </a:extLst>
          </p:cNvPr>
          <p:cNvSpPr txBox="1"/>
          <p:nvPr/>
        </p:nvSpPr>
        <p:spPr>
          <a:xfrm>
            <a:off x="5780684" y="3294827"/>
            <a:ext cx="3649845" cy="954107"/>
          </a:xfrm>
          <a:prstGeom prst="rect">
            <a:avLst/>
          </a:prstGeom>
          <a:noFill/>
        </p:spPr>
        <p:txBody>
          <a:bodyPr wrap="none" rtlCol="0">
            <a:spAutoFit/>
          </a:bodyPr>
          <a:lstStyle/>
          <a:p>
            <a:r>
              <a:rPr lang="nl-NL" sz="2800" b="1" dirty="0">
                <a:solidFill>
                  <a:schemeClr val="bg1"/>
                </a:solidFill>
              </a:rPr>
              <a:t>Weten waar informatie</a:t>
            </a:r>
          </a:p>
          <a:p>
            <a:r>
              <a:rPr lang="nl-NL" sz="2800" b="1" dirty="0">
                <a:solidFill>
                  <a:schemeClr val="bg1"/>
                </a:solidFill>
              </a:rPr>
              <a:t>te vinden is.</a:t>
            </a:r>
          </a:p>
        </p:txBody>
      </p:sp>
    </p:spTree>
    <p:extLst>
      <p:ext uri="{BB962C8B-B14F-4D97-AF65-F5344CB8AC3E}">
        <p14:creationId xmlns:p14="http://schemas.microsoft.com/office/powerpoint/2010/main" val="113530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dissolv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F42DA1-EE6F-3740-B3DF-41CB37B338BF}"/>
              </a:ext>
            </a:extLst>
          </p:cNvPr>
          <p:cNvSpPr>
            <a:spLocks noGrp="1"/>
          </p:cNvSpPr>
          <p:nvPr>
            <p:ph type="title"/>
          </p:nvPr>
        </p:nvSpPr>
        <p:spPr/>
        <p:txBody>
          <a:bodyPr/>
          <a:lstStyle/>
          <a:p>
            <a:r>
              <a:rPr lang="nl-NL" dirty="0"/>
              <a:t>Het Rijk geeft sinds 2022 richtlijnen</a:t>
            </a:r>
          </a:p>
        </p:txBody>
      </p:sp>
    </p:spTree>
    <p:extLst>
      <p:ext uri="{BB962C8B-B14F-4D97-AF65-F5344CB8AC3E}">
        <p14:creationId xmlns:p14="http://schemas.microsoft.com/office/powerpoint/2010/main" val="186162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at omvatten de Nationale Prestatieafspraken op hoofdlijnen? | Aedes">
            <a:extLst>
              <a:ext uri="{FF2B5EF4-FFF2-40B4-BE49-F238E27FC236}">
                <a16:creationId xmlns:a16="http://schemas.microsoft.com/office/drawing/2014/main" id="{00120BC0-AE20-DB0F-FE3E-C7C79D302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634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10;&#10;Automatisch gegenereerde beschrijving">
            <a:extLst>
              <a:ext uri="{FF2B5EF4-FFF2-40B4-BE49-F238E27FC236}">
                <a16:creationId xmlns:a16="http://schemas.microsoft.com/office/drawing/2014/main" id="{8A657824-76D9-10BC-498C-238A72E11588}"/>
              </a:ext>
            </a:extLst>
          </p:cNvPr>
          <p:cNvPicPr>
            <a:picLocks noChangeAspect="1"/>
          </p:cNvPicPr>
          <p:nvPr/>
        </p:nvPicPr>
        <p:blipFill>
          <a:blip r:embed="rId2"/>
          <a:stretch>
            <a:fillRect/>
          </a:stretch>
        </p:blipFill>
        <p:spPr>
          <a:xfrm>
            <a:off x="3144174" y="268356"/>
            <a:ext cx="4911679" cy="5994253"/>
          </a:xfrm>
          <a:prstGeom prst="rect">
            <a:avLst/>
          </a:prstGeom>
        </p:spPr>
      </p:pic>
    </p:spTree>
    <p:extLst>
      <p:ext uri="{BB962C8B-B14F-4D97-AF65-F5344CB8AC3E}">
        <p14:creationId xmlns:p14="http://schemas.microsoft.com/office/powerpoint/2010/main" val="10951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urverlaging voor lage inkomens en extra middelen voor isolatie woningen |  Nieuwsbericht | Rijksoverheid.nl">
            <a:extLst>
              <a:ext uri="{FF2B5EF4-FFF2-40B4-BE49-F238E27FC236}">
                <a16:creationId xmlns:a16="http://schemas.microsoft.com/office/drawing/2014/main" id="{0EAE0C66-A126-FDDD-C2F4-73B2522DE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Pijl omhoog 2">
            <a:extLst>
              <a:ext uri="{FF2B5EF4-FFF2-40B4-BE49-F238E27FC236}">
                <a16:creationId xmlns:a16="http://schemas.microsoft.com/office/drawing/2014/main" id="{D482BDE1-6854-878E-6A34-747FAB2EF3B5}"/>
              </a:ext>
            </a:extLst>
          </p:cNvPr>
          <p:cNvSpPr/>
          <p:nvPr/>
        </p:nvSpPr>
        <p:spPr>
          <a:xfrm>
            <a:off x="11151704" y="2395331"/>
            <a:ext cx="437322" cy="158032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1975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Website, Webpagina&#10;&#10;Automatisch gegenereerde beschrijving">
            <a:extLst>
              <a:ext uri="{FF2B5EF4-FFF2-40B4-BE49-F238E27FC236}">
                <a16:creationId xmlns:a16="http://schemas.microsoft.com/office/drawing/2014/main" id="{F467F417-9B13-1986-CBA4-D2963B35F32D}"/>
              </a:ext>
            </a:extLst>
          </p:cNvPr>
          <p:cNvPicPr>
            <a:picLocks noChangeAspect="1"/>
          </p:cNvPicPr>
          <p:nvPr/>
        </p:nvPicPr>
        <p:blipFill>
          <a:blip r:embed="rId2"/>
          <a:stretch>
            <a:fillRect/>
          </a:stretch>
        </p:blipFill>
        <p:spPr>
          <a:xfrm>
            <a:off x="-199859" y="-1005839"/>
            <a:ext cx="12591718" cy="7961000"/>
          </a:xfrm>
          <a:prstGeom prst="rect">
            <a:avLst/>
          </a:prstGeom>
        </p:spPr>
      </p:pic>
    </p:spTree>
    <p:extLst>
      <p:ext uri="{BB962C8B-B14F-4D97-AF65-F5344CB8AC3E}">
        <p14:creationId xmlns:p14="http://schemas.microsoft.com/office/powerpoint/2010/main" val="3117259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Website, Onlineadvertenties&#10;&#10;Automatisch gegenereerde beschrijving">
            <a:extLst>
              <a:ext uri="{FF2B5EF4-FFF2-40B4-BE49-F238E27FC236}">
                <a16:creationId xmlns:a16="http://schemas.microsoft.com/office/drawing/2014/main" id="{93ADDACD-30C8-720A-9574-D60E2EE33D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0237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Website, Webpagina&#10;&#10;Automatisch gegenereerde beschrijving">
            <a:extLst>
              <a:ext uri="{FF2B5EF4-FFF2-40B4-BE49-F238E27FC236}">
                <a16:creationId xmlns:a16="http://schemas.microsoft.com/office/drawing/2014/main" id="{FD2F0655-6B55-A6F8-A70E-BA03BD7CD5F5}"/>
              </a:ext>
            </a:extLst>
          </p:cNvPr>
          <p:cNvPicPr>
            <a:picLocks noChangeAspect="1"/>
          </p:cNvPicPr>
          <p:nvPr/>
        </p:nvPicPr>
        <p:blipFill>
          <a:blip r:embed="rId2"/>
          <a:stretch>
            <a:fillRect/>
          </a:stretch>
        </p:blipFill>
        <p:spPr>
          <a:xfrm>
            <a:off x="0" y="0"/>
            <a:ext cx="12282616" cy="6839881"/>
          </a:xfrm>
          <a:prstGeom prst="rect">
            <a:avLst/>
          </a:prstGeom>
        </p:spPr>
      </p:pic>
    </p:spTree>
    <p:extLst>
      <p:ext uri="{BB962C8B-B14F-4D97-AF65-F5344CB8AC3E}">
        <p14:creationId xmlns:p14="http://schemas.microsoft.com/office/powerpoint/2010/main" val="1630833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0A54AA-66BA-8740-A2A1-744C39313BAA}"/>
              </a:ext>
            </a:extLst>
          </p:cNvPr>
          <p:cNvSpPr>
            <a:spLocks noGrp="1"/>
          </p:cNvSpPr>
          <p:nvPr>
            <p:ph type="title"/>
          </p:nvPr>
        </p:nvSpPr>
        <p:spPr/>
        <p:txBody>
          <a:bodyPr>
            <a:normAutofit fontScale="90000"/>
          </a:bodyPr>
          <a:lstStyle/>
          <a:p>
            <a:r>
              <a:rPr lang="nl-NL" b="1" i="0" u="none" strike="noStrike" dirty="0">
                <a:solidFill>
                  <a:srgbClr val="5394CF"/>
                </a:solidFill>
                <a:effectLst/>
                <a:latin typeface="Meta Sans"/>
              </a:rPr>
              <a:t>Jaarlijkse huurverhoging sociale sector</a:t>
            </a:r>
            <a:br>
              <a:rPr lang="nl-NL" b="1" i="0" u="none" strike="noStrike" dirty="0">
                <a:solidFill>
                  <a:srgbClr val="000000"/>
                </a:solidFill>
                <a:effectLst/>
                <a:latin typeface="Meta Sans"/>
              </a:rPr>
            </a:br>
            <a:r>
              <a:rPr lang="nl-NL" sz="3600" b="0" i="0" u="none" strike="noStrike" dirty="0">
                <a:solidFill>
                  <a:srgbClr val="000000"/>
                </a:solidFill>
                <a:effectLst/>
                <a:latin typeface="Meta Sans"/>
              </a:rPr>
              <a:t>Woningen met een huurprijs lager dan € 879,66</a:t>
            </a:r>
            <a:endParaRPr lang="nl-NL" sz="3600" b="0" dirty="0"/>
          </a:p>
        </p:txBody>
      </p:sp>
      <p:sp>
        <p:nvSpPr>
          <p:cNvPr id="3" name="Ondertitel 2">
            <a:extLst>
              <a:ext uri="{FF2B5EF4-FFF2-40B4-BE49-F238E27FC236}">
                <a16:creationId xmlns:a16="http://schemas.microsoft.com/office/drawing/2014/main" id="{DD72B0CE-7CEA-6F57-63D0-41C3B83F2B3A}"/>
              </a:ext>
            </a:extLst>
          </p:cNvPr>
          <p:cNvSpPr>
            <a:spLocks noGrp="1"/>
          </p:cNvSpPr>
          <p:nvPr>
            <p:ph type="subTitle" idx="1"/>
          </p:nvPr>
        </p:nvSpPr>
        <p:spPr>
          <a:xfrm>
            <a:off x="1495377" y="2041961"/>
            <a:ext cx="9144000" cy="4380041"/>
          </a:xfrm>
        </p:spPr>
        <p:txBody>
          <a:bodyPr/>
          <a:lstStyle/>
          <a:p>
            <a:pPr algn="l"/>
            <a:r>
              <a:rPr lang="nl-NL" b="0" i="0" u="none" strike="noStrike" dirty="0">
                <a:solidFill>
                  <a:srgbClr val="000000"/>
                </a:solidFill>
                <a:effectLst/>
                <a:latin typeface="Meta Sans"/>
              </a:rPr>
              <a:t>Vanaf 1 juli 2024 mag de verhuurder, na een schriftelijk voorstel tot huurverhoging, de huur standaard verhogen met:</a:t>
            </a:r>
          </a:p>
          <a:p>
            <a:pPr algn="l">
              <a:buFont typeface="Arial" panose="020B0604020202020204" pitchFamily="34" charset="0"/>
              <a:buChar char="•"/>
            </a:pPr>
            <a:r>
              <a:rPr lang="nl-NL" b="0" i="0" u="none" strike="noStrike" dirty="0">
                <a:solidFill>
                  <a:srgbClr val="000000"/>
                </a:solidFill>
                <a:effectLst/>
                <a:latin typeface="Meta Sans"/>
              </a:rPr>
              <a:t>maximaal 5,8% als de (kale) huur € 300 of meer per maand is.</a:t>
            </a:r>
          </a:p>
          <a:p>
            <a:pPr algn="l">
              <a:buFont typeface="Arial" panose="020B0604020202020204" pitchFamily="34" charset="0"/>
              <a:buChar char="•"/>
            </a:pPr>
            <a:r>
              <a:rPr lang="nl-NL" b="0" i="0" u="none" strike="noStrike" dirty="0">
                <a:solidFill>
                  <a:srgbClr val="000000"/>
                </a:solidFill>
                <a:effectLst/>
                <a:latin typeface="Meta Sans"/>
              </a:rPr>
              <a:t>maximaal € 25 als de (kale) huur lager is dan € 300 per maand. </a:t>
            </a:r>
          </a:p>
          <a:p>
            <a:pPr algn="l"/>
            <a:r>
              <a:rPr lang="nl-NL" b="0" i="0" u="none" strike="noStrike" dirty="0">
                <a:solidFill>
                  <a:srgbClr val="000000"/>
                </a:solidFill>
                <a:effectLst/>
                <a:latin typeface="Meta Sans"/>
              </a:rPr>
              <a:t>Deze huurverhoging hangt niet af van het inkomen van de huurder. De huurverhoging is van toepassing voor zelfstandige woningen (eengezinswoning, appartement, studio en dergelijke).</a:t>
            </a:r>
          </a:p>
          <a:p>
            <a:endParaRPr lang="nl-NL" dirty="0"/>
          </a:p>
        </p:txBody>
      </p:sp>
    </p:spTree>
    <p:extLst>
      <p:ext uri="{BB962C8B-B14F-4D97-AF65-F5344CB8AC3E}">
        <p14:creationId xmlns:p14="http://schemas.microsoft.com/office/powerpoint/2010/main" val="275032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v Ouderkerk is dringend op zoek naar een voorzitter – Sportvereniging Sv  Ouderkerk">
            <a:extLst>
              <a:ext uri="{FF2B5EF4-FFF2-40B4-BE49-F238E27FC236}">
                <a16:creationId xmlns:a16="http://schemas.microsoft.com/office/drawing/2014/main" id="{B7C1D423-7DC0-596C-C299-0FCA01E6C3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83188" y="1944726"/>
            <a:ext cx="6172200" cy="3703320"/>
          </a:xfrm>
          <a:prstGeom prst="rect">
            <a:avLst/>
          </a:prstGeom>
          <a:solidFill>
            <a:srgbClr val="FFFFFF"/>
          </a:solidFill>
        </p:spPr>
      </p:pic>
      <p:sp>
        <p:nvSpPr>
          <p:cNvPr id="1031" name="Text Placeholder 2">
            <a:extLst>
              <a:ext uri="{FF2B5EF4-FFF2-40B4-BE49-F238E27FC236}">
                <a16:creationId xmlns:a16="http://schemas.microsoft.com/office/drawing/2014/main" id="{EDA21830-7BEA-FD8C-2B55-719B6F4CD404}"/>
              </a:ext>
            </a:extLst>
          </p:cNvPr>
          <p:cNvSpPr>
            <a:spLocks noGrp="1"/>
          </p:cNvSpPr>
          <p:nvPr>
            <p:ph type="body" sz="half" idx="2"/>
          </p:nvPr>
        </p:nvSpPr>
        <p:spPr>
          <a:xfrm>
            <a:off x="836612" y="1731722"/>
            <a:ext cx="5723214" cy="4129327"/>
          </a:xfrm>
        </p:spPr>
        <p:txBody>
          <a:bodyPr>
            <a:normAutofit/>
          </a:bodyPr>
          <a:lstStyle/>
          <a:p>
            <a:r>
              <a:rPr lang="en-US" sz="3600" dirty="0"/>
              <a:t>Peter </a:t>
            </a:r>
            <a:r>
              <a:rPr lang="en-US" sz="3600" dirty="0" err="1"/>
              <a:t>Bekker</a:t>
            </a:r>
            <a:r>
              <a:rPr lang="en-US" sz="3600" dirty="0"/>
              <a:t> </a:t>
            </a:r>
            <a:r>
              <a:rPr lang="en-US" sz="3600" dirty="0" err="1"/>
              <a:t>aan</a:t>
            </a:r>
            <a:r>
              <a:rPr lang="en-US" sz="3600" dirty="0"/>
              <a:t> het </a:t>
            </a:r>
            <a:r>
              <a:rPr lang="en-US" sz="3600" dirty="0" err="1"/>
              <a:t>woord</a:t>
            </a:r>
            <a:endParaRPr lang="en-US" sz="3600" dirty="0"/>
          </a:p>
        </p:txBody>
      </p:sp>
      <p:sp>
        <p:nvSpPr>
          <p:cNvPr id="2" name="Titel 1">
            <a:extLst>
              <a:ext uri="{FF2B5EF4-FFF2-40B4-BE49-F238E27FC236}">
                <a16:creationId xmlns:a16="http://schemas.microsoft.com/office/drawing/2014/main" id="{949A6F7D-E031-FD5A-E917-D2DD2EF56053}"/>
              </a:ext>
            </a:extLst>
          </p:cNvPr>
          <p:cNvSpPr>
            <a:spLocks noGrp="1"/>
          </p:cNvSpPr>
          <p:nvPr>
            <p:ph type="title"/>
          </p:nvPr>
        </p:nvSpPr>
        <p:spPr>
          <a:xfrm>
            <a:off x="1495377" y="273904"/>
            <a:ext cx="9201245" cy="1325563"/>
          </a:xfrm>
        </p:spPr>
        <p:txBody>
          <a:bodyPr anchor="ctr">
            <a:normAutofit/>
          </a:bodyPr>
          <a:lstStyle/>
          <a:p>
            <a:r>
              <a:rPr lang="nl-NL" sz="4400" dirty="0"/>
              <a:t>1. Welkom door de voorzitter</a:t>
            </a:r>
            <a:br>
              <a:rPr lang="nl-NL" sz="4400" dirty="0"/>
            </a:br>
            <a:endParaRPr lang="nl-NL" sz="4400" dirty="0"/>
          </a:p>
        </p:txBody>
      </p:sp>
    </p:spTree>
    <p:extLst>
      <p:ext uri="{BB962C8B-B14F-4D97-AF65-F5344CB8AC3E}">
        <p14:creationId xmlns:p14="http://schemas.microsoft.com/office/powerpoint/2010/main" val="544576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Lettertype&#10;&#10;Automatisch gegenereerde beschrijving">
            <a:extLst>
              <a:ext uri="{FF2B5EF4-FFF2-40B4-BE49-F238E27FC236}">
                <a16:creationId xmlns:a16="http://schemas.microsoft.com/office/drawing/2014/main" id="{B6D60846-0776-B8D1-DE57-8288149C43A4}"/>
              </a:ext>
            </a:extLst>
          </p:cNvPr>
          <p:cNvPicPr>
            <a:picLocks noChangeAspect="1"/>
          </p:cNvPicPr>
          <p:nvPr/>
        </p:nvPicPr>
        <p:blipFill>
          <a:blip r:embed="rId2"/>
          <a:stretch>
            <a:fillRect/>
          </a:stretch>
        </p:blipFill>
        <p:spPr>
          <a:xfrm>
            <a:off x="3342376" y="1238491"/>
            <a:ext cx="8849624" cy="5619509"/>
          </a:xfrm>
          <a:prstGeom prst="rect">
            <a:avLst/>
          </a:prstGeom>
          <a:noFill/>
        </p:spPr>
      </p:pic>
      <p:sp>
        <p:nvSpPr>
          <p:cNvPr id="3" name="Ondertitel 2">
            <a:extLst>
              <a:ext uri="{FF2B5EF4-FFF2-40B4-BE49-F238E27FC236}">
                <a16:creationId xmlns:a16="http://schemas.microsoft.com/office/drawing/2014/main" id="{B45C9720-CDBD-4EE1-A58D-F1C0372842E7}"/>
              </a:ext>
            </a:extLst>
          </p:cNvPr>
          <p:cNvSpPr>
            <a:spLocks noGrp="1"/>
          </p:cNvSpPr>
          <p:nvPr>
            <p:ph type="body" sz="half" idx="2"/>
          </p:nvPr>
        </p:nvSpPr>
        <p:spPr>
          <a:xfrm>
            <a:off x="-2" y="1238490"/>
            <a:ext cx="3342378" cy="5619509"/>
          </a:xfrm>
          <a:solidFill>
            <a:schemeClr val="bg1"/>
          </a:solidFill>
        </p:spPr>
        <p:txBody>
          <a:bodyPr>
            <a:normAutofit/>
          </a:bodyPr>
          <a:lstStyle/>
          <a:p>
            <a:endParaRPr lang="nl-NL" b="0" i="0" u="none" strike="noStrike" dirty="0">
              <a:effectLst/>
            </a:endParaRPr>
          </a:p>
          <a:p>
            <a:r>
              <a:rPr lang="nl-NL" sz="2000" b="0" i="0" u="none" strike="noStrike" dirty="0">
                <a:effectLst/>
              </a:rPr>
              <a:t>Gaat het om een zelfstandige woning in de sociale sector en heeft de huurder een hoger inkomen? Dan mag de verhuurder een hogere huurverhoging voorstellen. De hoogte van de huurverhoging hangt af van het inkomen van de huurder.</a:t>
            </a:r>
            <a:br>
              <a:rPr lang="nl-NL" sz="2000" b="0" i="0" u="none" strike="noStrike" dirty="0">
                <a:effectLst/>
              </a:rPr>
            </a:br>
            <a:br>
              <a:rPr lang="nl-NL" sz="2000" b="0" i="0" u="none" strike="noStrike" dirty="0">
                <a:effectLst/>
              </a:rPr>
            </a:br>
            <a:r>
              <a:rPr lang="nl-NL" sz="2000" b="0" i="0" u="none" strike="noStrike" dirty="0">
                <a:effectLst/>
              </a:rPr>
              <a:t>In de tabel staat een overzicht van de inkomensgrenzen, de inkomenscategorieën en de maximale huurverhoging die daarbij hoort. </a:t>
            </a:r>
          </a:p>
          <a:p>
            <a:endParaRPr lang="nl-NL" dirty="0"/>
          </a:p>
        </p:txBody>
      </p:sp>
      <p:sp>
        <p:nvSpPr>
          <p:cNvPr id="2" name="Titel 1">
            <a:extLst>
              <a:ext uri="{FF2B5EF4-FFF2-40B4-BE49-F238E27FC236}">
                <a16:creationId xmlns:a16="http://schemas.microsoft.com/office/drawing/2014/main" id="{5EFE38B1-19C1-16CC-C291-2F13760A7F7B}"/>
              </a:ext>
            </a:extLst>
          </p:cNvPr>
          <p:cNvSpPr>
            <a:spLocks noGrp="1"/>
          </p:cNvSpPr>
          <p:nvPr>
            <p:ph type="title"/>
          </p:nvPr>
        </p:nvSpPr>
        <p:spPr>
          <a:xfrm>
            <a:off x="1495377" y="273904"/>
            <a:ext cx="9201245" cy="1325563"/>
          </a:xfrm>
        </p:spPr>
        <p:txBody>
          <a:bodyPr anchor="ctr">
            <a:normAutofit/>
          </a:bodyPr>
          <a:lstStyle/>
          <a:p>
            <a:r>
              <a:rPr lang="nl-NL" sz="4400" b="1" i="0" u="none" strike="noStrike" dirty="0">
                <a:effectLst/>
              </a:rPr>
              <a:t>Inkomensafhankelijke huurverhoging </a:t>
            </a:r>
            <a:br>
              <a:rPr lang="nl-NL" sz="4400" b="1" i="0" u="none" strike="noStrike" dirty="0">
                <a:effectLst/>
              </a:rPr>
            </a:br>
            <a:endParaRPr lang="nl-NL" sz="4400" dirty="0"/>
          </a:p>
        </p:txBody>
      </p:sp>
      <p:sp>
        <p:nvSpPr>
          <p:cNvPr id="6" name="Proces 5">
            <a:extLst>
              <a:ext uri="{FF2B5EF4-FFF2-40B4-BE49-F238E27FC236}">
                <a16:creationId xmlns:a16="http://schemas.microsoft.com/office/drawing/2014/main" id="{11342C4C-5D8F-571C-1E05-6091FA0EF692}"/>
              </a:ext>
            </a:extLst>
          </p:cNvPr>
          <p:cNvSpPr/>
          <p:nvPr/>
        </p:nvSpPr>
        <p:spPr>
          <a:xfrm>
            <a:off x="5893904" y="6584095"/>
            <a:ext cx="6122505" cy="27390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 omhoog 6">
            <a:extLst>
              <a:ext uri="{FF2B5EF4-FFF2-40B4-BE49-F238E27FC236}">
                <a16:creationId xmlns:a16="http://schemas.microsoft.com/office/drawing/2014/main" id="{427D48C1-B435-3F6B-BE53-7E93E9D3FD63}"/>
              </a:ext>
            </a:extLst>
          </p:cNvPr>
          <p:cNvSpPr/>
          <p:nvPr/>
        </p:nvSpPr>
        <p:spPr>
          <a:xfrm>
            <a:off x="7767188" y="5292006"/>
            <a:ext cx="695739" cy="129208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omhoog 7">
            <a:extLst>
              <a:ext uri="{FF2B5EF4-FFF2-40B4-BE49-F238E27FC236}">
                <a16:creationId xmlns:a16="http://schemas.microsoft.com/office/drawing/2014/main" id="{8BA73288-BE04-85DB-3DCD-BDCE4D5F05C5}"/>
              </a:ext>
            </a:extLst>
          </p:cNvPr>
          <p:cNvSpPr/>
          <p:nvPr/>
        </p:nvSpPr>
        <p:spPr>
          <a:xfrm>
            <a:off x="10215527" y="5292005"/>
            <a:ext cx="695739" cy="129208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 omhoog 8">
            <a:extLst>
              <a:ext uri="{FF2B5EF4-FFF2-40B4-BE49-F238E27FC236}">
                <a16:creationId xmlns:a16="http://schemas.microsoft.com/office/drawing/2014/main" id="{BED82DFF-68B3-B3B0-E745-F7D5BF0B3C28}"/>
              </a:ext>
            </a:extLst>
          </p:cNvPr>
          <p:cNvSpPr/>
          <p:nvPr/>
        </p:nvSpPr>
        <p:spPr>
          <a:xfrm>
            <a:off x="6396052" y="6400800"/>
            <a:ext cx="695739" cy="1832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74398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D82DE80-39BC-2C6B-F7FC-23B2D6EF3300}"/>
              </a:ext>
            </a:extLst>
          </p:cNvPr>
          <p:cNvSpPr>
            <a:spLocks noGrp="1"/>
          </p:cNvSpPr>
          <p:nvPr>
            <p:ph type="title"/>
          </p:nvPr>
        </p:nvSpPr>
        <p:spPr>
          <a:xfrm>
            <a:off x="2652390" y="576868"/>
            <a:ext cx="11484634" cy="639792"/>
          </a:xfrm>
        </p:spPr>
        <p:txBody>
          <a:bodyPr>
            <a:normAutofit/>
          </a:bodyPr>
          <a:lstStyle/>
          <a:p>
            <a:r>
              <a:rPr lang="nl-NL" sz="3600" dirty="0">
                <a:latin typeface="Arial" panose="020B0604020202020204" pitchFamily="34" charset="0"/>
                <a:cs typeface="Arial" panose="020B0604020202020204" pitchFamily="34" charset="0"/>
              </a:rPr>
              <a:t>Goed om te weten</a:t>
            </a:r>
          </a:p>
        </p:txBody>
      </p:sp>
      <p:sp>
        <p:nvSpPr>
          <p:cNvPr id="18" name="Slide Number Placeholder 8">
            <a:extLst>
              <a:ext uri="{FF2B5EF4-FFF2-40B4-BE49-F238E27FC236}">
                <a16:creationId xmlns:a16="http://schemas.microsoft.com/office/drawing/2014/main" id="{62771D2E-CA64-458D-8D8E-9CA1AFDE9A09}"/>
              </a:ext>
            </a:extLst>
          </p:cNvPr>
          <p:cNvSpPr>
            <a:spLocks noGrp="1"/>
          </p:cNvSpPr>
          <p:nvPr>
            <p:ph type="sldNum" sz="quarter" idx="12"/>
          </p:nvPr>
        </p:nvSpPr>
        <p:spPr>
          <a:xfrm>
            <a:off x="11444747" y="6332538"/>
            <a:ext cx="539808" cy="365125"/>
          </a:xfrm>
          <a:prstGeom prst="rect">
            <a:avLst/>
          </a:prstGeom>
        </p:spPr>
        <p:txBody>
          <a:bodyPr vert="horz" lIns="91440" tIns="45720" rIns="91440" bIns="45720" rtlCol="0" anchor="ctr"/>
          <a:lstStyle>
            <a:defPPr>
              <a:defRPr lang="nl-NL"/>
            </a:defPPr>
            <a:lvl1pPr marL="0" algn="r" defTabSz="914400" rtl="0" eaLnBrk="1" latinLnBrk="0" hangingPunct="1">
              <a:defRPr sz="900" b="1" kern="1200"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BA915EE-10CB-4CF1-8569-6154455DA573}" type="slidenum">
              <a:rPr lang="en-US" smtClean="0"/>
              <a:pPr>
                <a:spcAft>
                  <a:spcPts val="600"/>
                </a:spcAft>
              </a:pPr>
              <a:t>21</a:t>
            </a:fld>
            <a:endParaRPr lang="en-US" dirty="0"/>
          </a:p>
        </p:txBody>
      </p:sp>
      <p:sp>
        <p:nvSpPr>
          <p:cNvPr id="2" name="Tijdelijke aanduiding voor inhoud 2">
            <a:extLst>
              <a:ext uri="{FF2B5EF4-FFF2-40B4-BE49-F238E27FC236}">
                <a16:creationId xmlns:a16="http://schemas.microsoft.com/office/drawing/2014/main" id="{4E1DC9D3-1C3A-E1F5-A6E7-E412F021F685}"/>
              </a:ext>
            </a:extLst>
          </p:cNvPr>
          <p:cNvSpPr txBox="1">
            <a:spLocks/>
          </p:cNvSpPr>
          <p:nvPr/>
        </p:nvSpPr>
        <p:spPr>
          <a:xfrm>
            <a:off x="878608" y="1562136"/>
            <a:ext cx="11007212" cy="5339923"/>
          </a:xfrm>
          <a:prstGeom prst="rect">
            <a:avLst/>
          </a:prstGeom>
        </p:spPr>
        <p:txBody>
          <a:bodyPr vert="horz" wrap="square" lIns="91440" tIns="45720" rIns="91440" bIns="45720"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1790AD"/>
              </a:buClr>
              <a:buSzPct val="80000"/>
              <a:buNone/>
              <a:tabLst/>
              <a:defRPr/>
            </a:pPr>
            <a:r>
              <a:rPr kumimoji="0" lang="nl-NL" sz="3200" b="1" i="0" u="none" strike="noStrike" kern="1200" cap="none" spc="0" normalizeH="0" baseline="0" noProof="0" dirty="0">
                <a:ln>
                  <a:noFill/>
                </a:ln>
                <a:solidFill>
                  <a:sysClr val="windowText" lastClr="000000">
                    <a:lumMod val="75000"/>
                    <a:lumOff val="25000"/>
                  </a:sysClr>
                </a:solidFill>
                <a:effectLst/>
                <a:uLnTx/>
                <a:uFillTx/>
                <a:latin typeface="+mj-lt"/>
              </a:rPr>
              <a:t>Betaalbaarheid</a:t>
            </a:r>
          </a:p>
          <a:p>
            <a:pPr>
              <a:buClr>
                <a:srgbClr val="1790AD"/>
              </a:buClr>
              <a:defRPr/>
            </a:pPr>
            <a:r>
              <a:rPr lang="nl-NL" sz="2400" dirty="0">
                <a:solidFill>
                  <a:sysClr val="windowText" lastClr="000000">
                    <a:lumMod val="75000"/>
                    <a:lumOff val="25000"/>
                  </a:sysClr>
                </a:solidFill>
                <a:latin typeface="+mj-lt"/>
              </a:rPr>
              <a:t>Lage inkomens kregen in 2023 een huurverlaging naar € 575 per maand</a:t>
            </a:r>
            <a:endParaRPr kumimoji="0" lang="nl-NL" sz="2400" i="0" u="none" strike="noStrike" kern="1200" cap="none" spc="0" normalizeH="0" baseline="0" noProof="0" dirty="0">
              <a:ln>
                <a:noFill/>
              </a:ln>
              <a:solidFill>
                <a:sysClr val="windowText" lastClr="000000">
                  <a:lumMod val="75000"/>
                  <a:lumOff val="25000"/>
                </a:sysClr>
              </a:solidFill>
              <a:effectLst/>
              <a:uLnTx/>
              <a:uFillTx/>
              <a:latin typeface="+mj-lt"/>
            </a:endParaRPr>
          </a:p>
          <a:p>
            <a:pPr>
              <a:buClr>
                <a:srgbClr val="1790AD"/>
              </a:buClr>
              <a:defRPr/>
            </a:pPr>
            <a:r>
              <a:rPr lang="nl-NL" sz="2400" dirty="0">
                <a:solidFill>
                  <a:sysClr val="windowText" lastClr="000000">
                    <a:lumMod val="75000"/>
                    <a:lumOff val="25000"/>
                  </a:sysClr>
                </a:solidFill>
                <a:latin typeface="+mj-lt"/>
              </a:rPr>
              <a:t>Voor huishoudens op 120% van sociaal minimum verbetert de betaalbaarheid van de huur, maar is het leven nog steeds te duur</a:t>
            </a:r>
          </a:p>
          <a:p>
            <a:pPr>
              <a:buClr>
                <a:srgbClr val="1790AD"/>
              </a:buClr>
              <a:defRPr/>
            </a:pPr>
            <a:r>
              <a:rPr lang="nl-NL" sz="2400" dirty="0">
                <a:solidFill>
                  <a:sysClr val="windowText" lastClr="000000">
                    <a:lumMod val="75000"/>
                    <a:lumOff val="25000"/>
                  </a:sysClr>
                </a:solidFill>
                <a:latin typeface="+mj-lt"/>
              </a:rPr>
              <a:t>Huurtoeslag stijgt door verlaging eigen bijdrage van €35 per maand in 2024</a:t>
            </a:r>
          </a:p>
          <a:p>
            <a:pPr>
              <a:buClr>
                <a:srgbClr val="1790AD"/>
              </a:buClr>
              <a:defRPr/>
            </a:pPr>
            <a:r>
              <a:rPr lang="nl-NL" sz="2400" dirty="0">
                <a:solidFill>
                  <a:sysClr val="windowText" lastClr="000000">
                    <a:lumMod val="75000"/>
                    <a:lumOff val="25000"/>
                  </a:sysClr>
                </a:solidFill>
                <a:latin typeface="+mj-lt"/>
              </a:rPr>
              <a:t>Huurverhoging wordt 60% gesubsidieerd</a:t>
            </a:r>
          </a:p>
          <a:p>
            <a:pPr>
              <a:buClr>
                <a:srgbClr val="1790AD"/>
              </a:buClr>
              <a:defRPr/>
            </a:pPr>
            <a:r>
              <a:rPr lang="nl-NL" sz="2400" dirty="0">
                <a:solidFill>
                  <a:sysClr val="windowText" lastClr="000000">
                    <a:lumMod val="75000"/>
                    <a:lumOff val="25000"/>
                  </a:sysClr>
                </a:solidFill>
                <a:latin typeface="+mj-lt"/>
              </a:rPr>
              <a:t>Minimumloon steeg per 1 januari 2024</a:t>
            </a:r>
          </a:p>
          <a:p>
            <a:pPr>
              <a:buClr>
                <a:srgbClr val="1790AD"/>
              </a:buClr>
              <a:defRPr/>
            </a:pPr>
            <a:r>
              <a:rPr lang="nl-NL" sz="2400" dirty="0">
                <a:solidFill>
                  <a:sysClr val="windowText" lastClr="000000">
                    <a:lumMod val="75000"/>
                    <a:lumOff val="25000"/>
                  </a:sysClr>
                </a:solidFill>
                <a:latin typeface="+mj-lt"/>
              </a:rPr>
              <a:t>Inflatie was hoog maar daalt weer</a:t>
            </a:r>
          </a:p>
          <a:p>
            <a:pPr>
              <a:buClr>
                <a:srgbClr val="1790AD"/>
              </a:buClr>
              <a:defRPr/>
            </a:pPr>
            <a:r>
              <a:rPr lang="nl-NL" sz="2400" dirty="0">
                <a:solidFill>
                  <a:sysClr val="windowText" lastClr="000000">
                    <a:lumMod val="75000"/>
                    <a:lumOff val="25000"/>
                  </a:sysClr>
                </a:solidFill>
                <a:latin typeface="+mj-lt"/>
              </a:rPr>
              <a:t>Maatwerk mogelijk</a:t>
            </a:r>
          </a:p>
          <a:p>
            <a:pPr marL="342900" marR="0" lvl="0" indent="-342900" algn="l" defTabSz="457200" rtl="0" eaLnBrk="1" fontAlgn="auto" latinLnBrk="0" hangingPunct="1">
              <a:lnSpc>
                <a:spcPct val="100000"/>
              </a:lnSpc>
              <a:spcBef>
                <a:spcPts val="1000"/>
              </a:spcBef>
              <a:spcAft>
                <a:spcPts val="0"/>
              </a:spcAft>
              <a:buClr>
                <a:srgbClr val="1790AD"/>
              </a:buClr>
              <a:buSzPct val="80000"/>
              <a:buFont typeface="Wingdings 3" charset="2"/>
              <a:buChar char=""/>
              <a:tabLst/>
              <a:defRPr/>
            </a:pPr>
            <a:endParaRPr kumimoji="0" lang="nl-NL"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742950" marR="0" lvl="1" indent="-285750" algn="l" defTabSz="457200" rtl="0" eaLnBrk="1" fontAlgn="auto" latinLnBrk="0" hangingPunct="1">
              <a:lnSpc>
                <a:spcPct val="100000"/>
              </a:lnSpc>
              <a:spcBef>
                <a:spcPts val="1000"/>
              </a:spcBef>
              <a:spcAft>
                <a:spcPts val="0"/>
              </a:spcAft>
              <a:buClr>
                <a:srgbClr val="1790AD"/>
              </a:buClr>
              <a:buSzPct val="80000"/>
              <a:buFont typeface="Wingdings 3" charset="2"/>
              <a:buChar char=""/>
              <a:tabLst/>
              <a:defRPr/>
            </a:pPr>
            <a:endParaRPr kumimoji="0" lang="nl-NL"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404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C7658-D5F8-88F3-8071-D590A30A5152}"/>
              </a:ext>
            </a:extLst>
          </p:cNvPr>
          <p:cNvSpPr>
            <a:spLocks noGrp="1"/>
          </p:cNvSpPr>
          <p:nvPr>
            <p:ph type="title"/>
          </p:nvPr>
        </p:nvSpPr>
        <p:spPr/>
        <p:txBody>
          <a:bodyPr>
            <a:normAutofit fontScale="90000"/>
          </a:bodyPr>
          <a:lstStyle/>
          <a:p>
            <a:r>
              <a:rPr lang="nl-NL" dirty="0"/>
              <a:t>Proces SHD om tot advies huuraanpassing2024  aan </a:t>
            </a:r>
            <a:r>
              <a:rPr lang="nl-NL" dirty="0" err="1"/>
              <a:t>Dunavie</a:t>
            </a:r>
            <a:r>
              <a:rPr lang="nl-NL" dirty="0"/>
              <a:t> te komen </a:t>
            </a:r>
          </a:p>
        </p:txBody>
      </p:sp>
      <p:sp>
        <p:nvSpPr>
          <p:cNvPr id="3" name="Ondertitel 2">
            <a:extLst>
              <a:ext uri="{FF2B5EF4-FFF2-40B4-BE49-F238E27FC236}">
                <a16:creationId xmlns:a16="http://schemas.microsoft.com/office/drawing/2014/main" id="{94616CC1-ADE3-CF11-FD7E-67E33AD02E70}"/>
              </a:ext>
            </a:extLst>
          </p:cNvPr>
          <p:cNvSpPr>
            <a:spLocks noGrp="1"/>
          </p:cNvSpPr>
          <p:nvPr>
            <p:ph type="subTitle" idx="1"/>
          </p:nvPr>
        </p:nvSpPr>
        <p:spPr/>
        <p:txBody>
          <a:bodyPr/>
          <a:lstStyle/>
          <a:p>
            <a:endParaRPr lang="nl-NL" dirty="0"/>
          </a:p>
          <a:p>
            <a:r>
              <a:rPr lang="nl-NL" sz="3200" dirty="0"/>
              <a:t>Februari: Klankbordgroep </a:t>
            </a:r>
          </a:p>
          <a:p>
            <a:endParaRPr lang="nl-NL" sz="3200" dirty="0"/>
          </a:p>
          <a:p>
            <a:r>
              <a:rPr lang="nl-NL" sz="3200" dirty="0"/>
              <a:t>Maart: Advies uitgebracht</a:t>
            </a:r>
          </a:p>
          <a:p>
            <a:endParaRPr lang="nl-NL" sz="3200" dirty="0"/>
          </a:p>
          <a:p>
            <a:r>
              <a:rPr lang="nl-NL" sz="3200" dirty="0"/>
              <a:t>April: Reactie op advies </a:t>
            </a:r>
          </a:p>
          <a:p>
            <a:endParaRPr lang="nl-NL" dirty="0"/>
          </a:p>
        </p:txBody>
      </p:sp>
    </p:spTree>
    <p:extLst>
      <p:ext uri="{BB962C8B-B14F-4D97-AF65-F5344CB8AC3E}">
        <p14:creationId xmlns:p14="http://schemas.microsoft.com/office/powerpoint/2010/main" val="634774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40CEA-7C05-398C-4EDB-5A2B832C091F}"/>
              </a:ext>
            </a:extLst>
          </p:cNvPr>
          <p:cNvSpPr>
            <a:spLocks noGrp="1"/>
          </p:cNvSpPr>
          <p:nvPr>
            <p:ph type="title"/>
          </p:nvPr>
        </p:nvSpPr>
        <p:spPr/>
        <p:txBody>
          <a:bodyPr/>
          <a:lstStyle/>
          <a:p>
            <a:r>
              <a:rPr lang="nl-NL" dirty="0"/>
              <a:t>Uiteindelijk resultaat sociale huur</a:t>
            </a:r>
          </a:p>
        </p:txBody>
      </p:sp>
      <p:pic>
        <p:nvPicPr>
          <p:cNvPr id="5" name="Afbeelding 4" descr="Afbeelding met tekst, Lettertype, schermopname, document&#10;&#10;Automatisch gegenereerde beschrijving">
            <a:extLst>
              <a:ext uri="{FF2B5EF4-FFF2-40B4-BE49-F238E27FC236}">
                <a16:creationId xmlns:a16="http://schemas.microsoft.com/office/drawing/2014/main" id="{B3F1403D-5A18-721F-534A-0D9D995A644D}"/>
              </a:ext>
            </a:extLst>
          </p:cNvPr>
          <p:cNvPicPr>
            <a:picLocks noChangeAspect="1"/>
          </p:cNvPicPr>
          <p:nvPr/>
        </p:nvPicPr>
        <p:blipFill>
          <a:blip r:embed="rId2"/>
          <a:stretch>
            <a:fillRect/>
          </a:stretch>
        </p:blipFill>
        <p:spPr>
          <a:xfrm>
            <a:off x="1224768" y="1671994"/>
            <a:ext cx="9918581" cy="3514011"/>
          </a:xfrm>
          <a:prstGeom prst="rect">
            <a:avLst/>
          </a:prstGeom>
        </p:spPr>
      </p:pic>
      <p:sp>
        <p:nvSpPr>
          <p:cNvPr id="6" name="Proces 5">
            <a:extLst>
              <a:ext uri="{FF2B5EF4-FFF2-40B4-BE49-F238E27FC236}">
                <a16:creationId xmlns:a16="http://schemas.microsoft.com/office/drawing/2014/main" id="{9E7ED27D-02DE-B8D3-A2FD-C641DA4B7223}"/>
              </a:ext>
            </a:extLst>
          </p:cNvPr>
          <p:cNvSpPr/>
          <p:nvPr/>
        </p:nvSpPr>
        <p:spPr>
          <a:xfrm>
            <a:off x="1421296" y="4247909"/>
            <a:ext cx="9516780" cy="671332"/>
          </a:xfrm>
          <a:prstGeom prst="flowChartProces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8" name="Afbeelding 7" descr="Afbeelding met tekst, Lettertype, wit&#10;&#10;Automatisch gegenereerde beschrijving">
            <a:extLst>
              <a:ext uri="{FF2B5EF4-FFF2-40B4-BE49-F238E27FC236}">
                <a16:creationId xmlns:a16="http://schemas.microsoft.com/office/drawing/2014/main" id="{0907EAB0-2349-4769-444F-395A05AB55C1}"/>
              </a:ext>
            </a:extLst>
          </p:cNvPr>
          <p:cNvPicPr>
            <a:picLocks noChangeAspect="1"/>
          </p:cNvPicPr>
          <p:nvPr/>
        </p:nvPicPr>
        <p:blipFill>
          <a:blip r:embed="rId3"/>
          <a:stretch>
            <a:fillRect/>
          </a:stretch>
        </p:blipFill>
        <p:spPr>
          <a:xfrm>
            <a:off x="962162" y="4438939"/>
            <a:ext cx="9535721" cy="1494132"/>
          </a:xfrm>
          <a:prstGeom prst="rect">
            <a:avLst/>
          </a:prstGeom>
        </p:spPr>
      </p:pic>
    </p:spTree>
    <p:extLst>
      <p:ext uri="{BB962C8B-B14F-4D97-AF65-F5344CB8AC3E}">
        <p14:creationId xmlns:p14="http://schemas.microsoft.com/office/powerpoint/2010/main" val="250108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894D7-FDEF-4FED-25EF-2EADC78A1440}"/>
              </a:ext>
            </a:extLst>
          </p:cNvPr>
          <p:cNvSpPr>
            <a:spLocks noGrp="1"/>
          </p:cNvSpPr>
          <p:nvPr>
            <p:ph type="title"/>
          </p:nvPr>
        </p:nvSpPr>
        <p:spPr/>
        <p:txBody>
          <a:bodyPr/>
          <a:lstStyle/>
          <a:p>
            <a:r>
              <a:rPr lang="nl-NL" dirty="0"/>
              <a:t>Huuraanpassing vrije sector</a:t>
            </a:r>
          </a:p>
        </p:txBody>
      </p:sp>
      <p:pic>
        <p:nvPicPr>
          <p:cNvPr id="5" name="Afbeelding 4" descr="Afbeelding met tekst, schermopname, Lettertype, document&#10;&#10;Automatisch gegenereerde beschrijving">
            <a:extLst>
              <a:ext uri="{FF2B5EF4-FFF2-40B4-BE49-F238E27FC236}">
                <a16:creationId xmlns:a16="http://schemas.microsoft.com/office/drawing/2014/main" id="{0F2407CE-D6B1-D552-665A-78509105A5EC}"/>
              </a:ext>
            </a:extLst>
          </p:cNvPr>
          <p:cNvPicPr>
            <a:picLocks noChangeAspect="1"/>
          </p:cNvPicPr>
          <p:nvPr/>
        </p:nvPicPr>
        <p:blipFill>
          <a:blip r:embed="rId2"/>
          <a:stretch>
            <a:fillRect/>
          </a:stretch>
        </p:blipFill>
        <p:spPr>
          <a:xfrm>
            <a:off x="911347" y="1411105"/>
            <a:ext cx="7772400" cy="5537260"/>
          </a:xfrm>
          <a:prstGeom prst="rect">
            <a:avLst/>
          </a:prstGeom>
        </p:spPr>
      </p:pic>
    </p:spTree>
    <p:extLst>
      <p:ext uri="{BB962C8B-B14F-4D97-AF65-F5344CB8AC3E}">
        <p14:creationId xmlns:p14="http://schemas.microsoft.com/office/powerpoint/2010/main" val="1512753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47CEEA-B0AB-E8DB-1B35-EBA1BAE81FBD}"/>
              </a:ext>
            </a:extLst>
          </p:cNvPr>
          <p:cNvSpPr>
            <a:spLocks noGrp="1"/>
          </p:cNvSpPr>
          <p:nvPr>
            <p:ph type="title"/>
          </p:nvPr>
        </p:nvSpPr>
        <p:spPr/>
        <p:txBody>
          <a:bodyPr>
            <a:normAutofit fontScale="90000"/>
          </a:bodyPr>
          <a:lstStyle/>
          <a:p>
            <a:r>
              <a:rPr lang="nl-NL" dirty="0"/>
              <a:t>Na de pauze verder met inzicht in prestatieafspraken, wat er met uw huurpenningen gebeurt en inventariseren we uw tips.</a:t>
            </a:r>
          </a:p>
        </p:txBody>
      </p:sp>
    </p:spTree>
    <p:extLst>
      <p:ext uri="{BB962C8B-B14F-4D97-AF65-F5344CB8AC3E}">
        <p14:creationId xmlns:p14="http://schemas.microsoft.com/office/powerpoint/2010/main" val="4069508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5096F27-CCF1-7EFC-935E-8CFCAE55D1BE}"/>
              </a:ext>
            </a:extLst>
          </p:cNvPr>
          <p:cNvSpPr txBox="1"/>
          <p:nvPr/>
        </p:nvSpPr>
        <p:spPr>
          <a:xfrm>
            <a:off x="1451113" y="477078"/>
            <a:ext cx="5527347" cy="769441"/>
          </a:xfrm>
          <a:prstGeom prst="rect">
            <a:avLst/>
          </a:prstGeom>
          <a:solidFill>
            <a:schemeClr val="bg1"/>
          </a:solidFill>
        </p:spPr>
        <p:txBody>
          <a:bodyPr wrap="none" rtlCol="0">
            <a:spAutoFit/>
          </a:bodyPr>
          <a:lstStyle/>
          <a:p>
            <a:r>
              <a:rPr lang="nl-NL" sz="4400" dirty="0">
                <a:solidFill>
                  <a:srgbClr val="0370C0"/>
                </a:solidFill>
              </a:rPr>
              <a:t>Koffie- en theemoment</a:t>
            </a:r>
            <a:endParaRPr lang="nl-NL" sz="4400" dirty="0">
              <a:solidFill>
                <a:srgbClr val="0370C0"/>
              </a:solidFill>
              <a:highlight>
                <a:srgbClr val="00FF00"/>
              </a:highlight>
            </a:endParaRPr>
          </a:p>
        </p:txBody>
      </p:sp>
      <p:pic>
        <p:nvPicPr>
          <p:cNvPr id="4" name="Afbeelding 3" descr="Afbeelding met tekst, Post-it-briefje, Papierprodcut, papier&#10;&#10;Automatisch gegenereerde beschrijving">
            <a:extLst>
              <a:ext uri="{FF2B5EF4-FFF2-40B4-BE49-F238E27FC236}">
                <a16:creationId xmlns:a16="http://schemas.microsoft.com/office/drawing/2014/main" id="{EA0743AC-A421-5390-7E33-DF8C43E47AB6}"/>
              </a:ext>
            </a:extLst>
          </p:cNvPr>
          <p:cNvPicPr>
            <a:picLocks noChangeAspect="1"/>
          </p:cNvPicPr>
          <p:nvPr/>
        </p:nvPicPr>
        <p:blipFill>
          <a:blip r:embed="rId2"/>
          <a:stretch>
            <a:fillRect/>
          </a:stretch>
        </p:blipFill>
        <p:spPr>
          <a:xfrm>
            <a:off x="584114" y="1608881"/>
            <a:ext cx="3324189" cy="2183596"/>
          </a:xfrm>
          <a:prstGeom prst="rect">
            <a:avLst/>
          </a:prstGeom>
        </p:spPr>
      </p:pic>
    </p:spTree>
    <p:extLst>
      <p:ext uri="{BB962C8B-B14F-4D97-AF65-F5344CB8AC3E}">
        <p14:creationId xmlns:p14="http://schemas.microsoft.com/office/powerpoint/2010/main" val="312315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4796C-6501-DAB4-6C5D-3987D3DEA2CB}"/>
              </a:ext>
            </a:extLst>
          </p:cNvPr>
          <p:cNvSpPr>
            <a:spLocks noGrp="1"/>
          </p:cNvSpPr>
          <p:nvPr>
            <p:ph type="title"/>
          </p:nvPr>
        </p:nvSpPr>
        <p:spPr/>
        <p:txBody>
          <a:bodyPr/>
          <a:lstStyle/>
          <a:p>
            <a:endParaRPr lang="nl-NL"/>
          </a:p>
        </p:txBody>
      </p:sp>
      <p:pic>
        <p:nvPicPr>
          <p:cNvPr id="5" name="Tijdelijke aanduiding voor inhoud 4" descr="Afbeelding met handschrift, kalligrafie, vinger, tekst&#10;&#10;Automatisch gegenereerde beschrijving">
            <a:extLst>
              <a:ext uri="{FF2B5EF4-FFF2-40B4-BE49-F238E27FC236}">
                <a16:creationId xmlns:a16="http://schemas.microsoft.com/office/drawing/2014/main" id="{C668E7F3-0B2B-CF02-23F4-0016599A4D43}"/>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0" y="0"/>
            <a:ext cx="12192000" cy="6858000"/>
          </a:xfrm>
        </p:spPr>
      </p:pic>
      <p:sp>
        <p:nvSpPr>
          <p:cNvPr id="3" name="Rechthoek 2">
            <a:extLst>
              <a:ext uri="{FF2B5EF4-FFF2-40B4-BE49-F238E27FC236}">
                <a16:creationId xmlns:a16="http://schemas.microsoft.com/office/drawing/2014/main" id="{37FC7E88-434B-969A-2411-335E34F12D59}"/>
              </a:ext>
            </a:extLst>
          </p:cNvPr>
          <p:cNvSpPr/>
          <p:nvPr/>
        </p:nvSpPr>
        <p:spPr>
          <a:xfrm>
            <a:off x="4319338" y="0"/>
            <a:ext cx="7881516"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9600" dirty="0">
                <a:latin typeface="Rastanty Cortez" panose="02000506000000020003" pitchFamily="2" charset="77"/>
                <a:hlinkClick r:id="rId3"/>
              </a:rPr>
              <a:t>www.shdeduinstreek.nl</a:t>
            </a:r>
            <a:endParaRPr lang="nl-NL" sz="9600" dirty="0">
              <a:latin typeface="Rastanty Cortez" panose="02000506000000020003" pitchFamily="2" charset="77"/>
            </a:endParaRPr>
          </a:p>
          <a:p>
            <a:pPr algn="ctr"/>
            <a:endParaRPr lang="nl-NL" sz="9600" dirty="0">
              <a:latin typeface="Rastanty Cortez" panose="02000506000000020003" pitchFamily="2" charset="77"/>
            </a:endParaRPr>
          </a:p>
          <a:p>
            <a:pPr algn="ctr"/>
            <a:r>
              <a:rPr lang="nl-NL" sz="9000" dirty="0">
                <a:latin typeface="Rastanty Cortez" panose="02000506000000020003" pitchFamily="2" charset="77"/>
                <a:hlinkClick r:id="rId4"/>
              </a:rPr>
              <a:t>info@</a:t>
            </a:r>
            <a:r>
              <a:rPr lang="nl-NL" sz="9000" b="0" i="0" u="none" strike="noStrike" dirty="0">
                <a:solidFill>
                  <a:srgbClr val="337AB7"/>
                </a:solidFill>
                <a:effectLst/>
                <a:latin typeface="Rastanty Cortez" panose="02000506000000020003" pitchFamily="2" charset="77"/>
                <a:hlinkClick r:id="rId4"/>
              </a:rPr>
              <a:t>shdeduinstreek.nl</a:t>
            </a:r>
            <a:endParaRPr lang="nl-NL" sz="9000" b="0" i="0" u="none" strike="noStrike" dirty="0">
              <a:solidFill>
                <a:srgbClr val="337AB7"/>
              </a:solidFill>
              <a:effectLst/>
              <a:latin typeface="Rastanty Cortez" panose="02000506000000020003" pitchFamily="2" charset="77"/>
            </a:endParaRPr>
          </a:p>
          <a:p>
            <a:pPr algn="ctr"/>
            <a:endParaRPr lang="nl-NL" sz="9000" dirty="0">
              <a:latin typeface="Rastanty Cortez" panose="02000506000000020003" pitchFamily="2" charset="77"/>
            </a:endParaRPr>
          </a:p>
        </p:txBody>
      </p:sp>
    </p:spTree>
    <p:extLst>
      <p:ext uri="{BB962C8B-B14F-4D97-AF65-F5344CB8AC3E}">
        <p14:creationId xmlns:p14="http://schemas.microsoft.com/office/powerpoint/2010/main" val="265031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CC607-F5A5-ED21-05FF-4E38011CF50F}"/>
              </a:ext>
            </a:extLst>
          </p:cNvPr>
          <p:cNvSpPr>
            <a:spLocks noGrp="1"/>
          </p:cNvSpPr>
          <p:nvPr>
            <p:ph type="title"/>
          </p:nvPr>
        </p:nvSpPr>
        <p:spPr/>
        <p:txBody>
          <a:bodyPr/>
          <a:lstStyle/>
          <a:p>
            <a:r>
              <a:rPr lang="nl-NL" dirty="0"/>
              <a:t>Prestatieafspraken in Katwijk</a:t>
            </a:r>
          </a:p>
        </p:txBody>
      </p:sp>
      <p:sp>
        <p:nvSpPr>
          <p:cNvPr id="3" name="Tijdelijke aanduiding voor tekst 2">
            <a:extLst>
              <a:ext uri="{FF2B5EF4-FFF2-40B4-BE49-F238E27FC236}">
                <a16:creationId xmlns:a16="http://schemas.microsoft.com/office/drawing/2014/main" id="{D18FC756-FEA3-215E-17A4-E758230DB8E3}"/>
              </a:ext>
            </a:extLst>
          </p:cNvPr>
          <p:cNvSpPr>
            <a:spLocks noGrp="1"/>
          </p:cNvSpPr>
          <p:nvPr>
            <p:ph type="body" idx="1"/>
          </p:nvPr>
        </p:nvSpPr>
        <p:spPr/>
        <p:txBody>
          <a:bodyPr>
            <a:normAutofit/>
          </a:bodyPr>
          <a:lstStyle/>
          <a:p>
            <a:r>
              <a:rPr lang="nl-NL" sz="3200" dirty="0">
                <a:solidFill>
                  <a:schemeClr val="tx1">
                    <a:lumMod val="50000"/>
                    <a:lumOff val="50000"/>
                  </a:schemeClr>
                </a:solidFill>
              </a:rPr>
              <a:t>Jaarlijkse afspraken tussen SHD, </a:t>
            </a:r>
            <a:r>
              <a:rPr lang="nl-NL" sz="3200" dirty="0" err="1">
                <a:solidFill>
                  <a:schemeClr val="tx1">
                    <a:lumMod val="50000"/>
                    <a:lumOff val="50000"/>
                  </a:schemeClr>
                </a:solidFill>
              </a:rPr>
              <a:t>Dunavie</a:t>
            </a:r>
            <a:r>
              <a:rPr lang="nl-NL" sz="3200" dirty="0">
                <a:solidFill>
                  <a:schemeClr val="tx1">
                    <a:lumMod val="50000"/>
                    <a:lumOff val="50000"/>
                  </a:schemeClr>
                </a:solidFill>
              </a:rPr>
              <a:t> en Gemeente Katwijk om volkshuisvestelijke doelen te realiseren.</a:t>
            </a:r>
          </a:p>
        </p:txBody>
      </p:sp>
      <p:pic>
        <p:nvPicPr>
          <p:cNvPr id="5" name="Afbeelding 4">
            <a:extLst>
              <a:ext uri="{FF2B5EF4-FFF2-40B4-BE49-F238E27FC236}">
                <a16:creationId xmlns:a16="http://schemas.microsoft.com/office/drawing/2014/main" id="{30F5B0D4-68E9-AC2F-AE0D-2C4FA9A93005}"/>
              </a:ext>
            </a:extLst>
          </p:cNvPr>
          <p:cNvPicPr>
            <a:picLocks noChangeAspect="1"/>
          </p:cNvPicPr>
          <p:nvPr/>
        </p:nvPicPr>
        <p:blipFill>
          <a:blip r:embed="rId2"/>
          <a:stretch>
            <a:fillRect/>
          </a:stretch>
        </p:blipFill>
        <p:spPr>
          <a:xfrm>
            <a:off x="243067" y="2176762"/>
            <a:ext cx="11482223" cy="1252238"/>
          </a:xfrm>
          <a:prstGeom prst="rect">
            <a:avLst/>
          </a:prstGeom>
        </p:spPr>
      </p:pic>
    </p:spTree>
    <p:extLst>
      <p:ext uri="{BB962C8B-B14F-4D97-AF65-F5344CB8AC3E}">
        <p14:creationId xmlns:p14="http://schemas.microsoft.com/office/powerpoint/2010/main" val="1469458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1BF35-07A4-3A1C-1E0F-8BCE202AE7AF}"/>
              </a:ext>
            </a:extLst>
          </p:cNvPr>
          <p:cNvSpPr>
            <a:spLocks noGrp="1"/>
          </p:cNvSpPr>
          <p:nvPr>
            <p:ph type="title"/>
          </p:nvPr>
        </p:nvSpPr>
        <p:spPr/>
        <p:txBody>
          <a:bodyPr/>
          <a:lstStyle/>
          <a:p>
            <a:r>
              <a:rPr lang="nl-NL" dirty="0"/>
              <a:t>Uit prestatieafspraken 2024</a:t>
            </a:r>
          </a:p>
        </p:txBody>
      </p:sp>
      <p:pic>
        <p:nvPicPr>
          <p:cNvPr id="5" name="Afbeelding 4">
            <a:extLst>
              <a:ext uri="{FF2B5EF4-FFF2-40B4-BE49-F238E27FC236}">
                <a16:creationId xmlns:a16="http://schemas.microsoft.com/office/drawing/2014/main" id="{29F46D8F-FFBC-9E7A-B944-9594E4C2B3FF}"/>
              </a:ext>
            </a:extLst>
          </p:cNvPr>
          <p:cNvPicPr>
            <a:picLocks noChangeAspect="1"/>
          </p:cNvPicPr>
          <p:nvPr/>
        </p:nvPicPr>
        <p:blipFill>
          <a:blip r:embed="rId2"/>
          <a:stretch>
            <a:fillRect/>
          </a:stretch>
        </p:blipFill>
        <p:spPr>
          <a:xfrm>
            <a:off x="752354" y="1717115"/>
            <a:ext cx="10900233" cy="1135712"/>
          </a:xfrm>
          <a:prstGeom prst="rect">
            <a:avLst/>
          </a:prstGeom>
        </p:spPr>
      </p:pic>
      <p:pic>
        <p:nvPicPr>
          <p:cNvPr id="7" name="Afbeelding 6" descr="Afbeelding met tekst, Lettertype&#10;&#10;Automatisch gegenereerde beschrijving">
            <a:extLst>
              <a:ext uri="{FF2B5EF4-FFF2-40B4-BE49-F238E27FC236}">
                <a16:creationId xmlns:a16="http://schemas.microsoft.com/office/drawing/2014/main" id="{6185CCC7-3149-B021-9715-43FA10888B97}"/>
              </a:ext>
            </a:extLst>
          </p:cNvPr>
          <p:cNvPicPr>
            <a:picLocks noChangeAspect="1"/>
          </p:cNvPicPr>
          <p:nvPr/>
        </p:nvPicPr>
        <p:blipFill>
          <a:blip r:embed="rId3"/>
          <a:stretch>
            <a:fillRect/>
          </a:stretch>
        </p:blipFill>
        <p:spPr>
          <a:xfrm>
            <a:off x="752353" y="3006190"/>
            <a:ext cx="11076973" cy="1900397"/>
          </a:xfrm>
          <a:prstGeom prst="rect">
            <a:avLst/>
          </a:prstGeom>
        </p:spPr>
      </p:pic>
    </p:spTree>
    <p:extLst>
      <p:ext uri="{BB962C8B-B14F-4D97-AF65-F5344CB8AC3E}">
        <p14:creationId xmlns:p14="http://schemas.microsoft.com/office/powerpoint/2010/main" val="3038763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1F150-E930-CBDB-3ED2-CF2D6B2B1CF9}"/>
              </a:ext>
            </a:extLst>
          </p:cNvPr>
          <p:cNvSpPr>
            <a:spLocks noGrp="1"/>
          </p:cNvSpPr>
          <p:nvPr>
            <p:ph type="title"/>
          </p:nvPr>
        </p:nvSpPr>
        <p:spPr>
          <a:xfrm>
            <a:off x="2230449" y="184183"/>
            <a:ext cx="7626490" cy="1325563"/>
          </a:xfrm>
        </p:spPr>
        <p:txBody>
          <a:bodyPr/>
          <a:lstStyle/>
          <a:p>
            <a:pPr algn="ctr"/>
            <a:r>
              <a:rPr lang="nl-NL" dirty="0"/>
              <a:t>Even voorstellen…</a:t>
            </a:r>
          </a:p>
        </p:txBody>
      </p:sp>
      <p:sp>
        <p:nvSpPr>
          <p:cNvPr id="12" name="Rechthoek 11">
            <a:extLst>
              <a:ext uri="{FF2B5EF4-FFF2-40B4-BE49-F238E27FC236}">
                <a16:creationId xmlns:a16="http://schemas.microsoft.com/office/drawing/2014/main" id="{7B327C55-5041-3FF7-E0E1-D30CEA910B93}"/>
              </a:ext>
            </a:extLst>
          </p:cNvPr>
          <p:cNvSpPr/>
          <p:nvPr/>
        </p:nvSpPr>
        <p:spPr>
          <a:xfrm>
            <a:off x="2343016" y="2883368"/>
            <a:ext cx="7775542" cy="70624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sz="2000" dirty="0">
                <a:solidFill>
                  <a:schemeClr val="tx1"/>
                </a:solidFill>
              </a:rPr>
              <a:t>Dirk van </a:t>
            </a:r>
            <a:r>
              <a:rPr lang="nl-NL" sz="2000" dirty="0" err="1">
                <a:solidFill>
                  <a:schemeClr val="tx1"/>
                </a:solidFill>
              </a:rPr>
              <a:t>Puffelen</a:t>
            </a:r>
            <a:r>
              <a:rPr lang="nl-NL" sz="2000" dirty="0">
                <a:solidFill>
                  <a:schemeClr val="tx1"/>
                </a:solidFill>
              </a:rPr>
              <a:t> en Mirjam Heemskerk- Namens </a:t>
            </a:r>
            <a:r>
              <a:rPr lang="nl-NL" sz="2000" dirty="0" err="1">
                <a:solidFill>
                  <a:schemeClr val="tx1"/>
                </a:solidFill>
              </a:rPr>
              <a:t>Dunavie</a:t>
            </a:r>
            <a:endParaRPr lang="nl-NL" sz="2000" dirty="0">
              <a:solidFill>
                <a:schemeClr val="tx1"/>
              </a:solidFill>
            </a:endParaRPr>
          </a:p>
        </p:txBody>
      </p:sp>
      <p:sp>
        <p:nvSpPr>
          <p:cNvPr id="18" name="Rechthoek 17">
            <a:extLst>
              <a:ext uri="{FF2B5EF4-FFF2-40B4-BE49-F238E27FC236}">
                <a16:creationId xmlns:a16="http://schemas.microsoft.com/office/drawing/2014/main" id="{AF3A8D25-972B-C665-C2DB-440E84150D63}"/>
              </a:ext>
            </a:extLst>
          </p:cNvPr>
          <p:cNvSpPr/>
          <p:nvPr/>
        </p:nvSpPr>
        <p:spPr>
          <a:xfrm>
            <a:off x="2343016" y="4208931"/>
            <a:ext cx="7775542" cy="706244"/>
          </a:xfrm>
          <a:prstGeom prst="rect">
            <a:avLst/>
          </a:prstGeom>
          <a:solidFill>
            <a:srgbClr val="54A6DF"/>
          </a:solidFill>
          <a:ln>
            <a:solidFill>
              <a:srgbClr val="5394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sz="2000" dirty="0"/>
              <a:t>Thea de Feijter – Eigenaar De Nieuwe Wind</a:t>
            </a:r>
          </a:p>
        </p:txBody>
      </p:sp>
      <p:sp>
        <p:nvSpPr>
          <p:cNvPr id="4" name="Rechthoek 3">
            <a:extLst>
              <a:ext uri="{FF2B5EF4-FFF2-40B4-BE49-F238E27FC236}">
                <a16:creationId xmlns:a16="http://schemas.microsoft.com/office/drawing/2014/main" id="{2A39A0C0-C91B-3300-D797-925E4C7B89E0}"/>
              </a:ext>
            </a:extLst>
          </p:cNvPr>
          <p:cNvSpPr/>
          <p:nvPr/>
        </p:nvSpPr>
        <p:spPr>
          <a:xfrm>
            <a:off x="2343016" y="1655881"/>
            <a:ext cx="7775542" cy="70624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sz="2000" dirty="0"/>
              <a:t>Gerdien van Zelst, Nel van Dam, Ernst </a:t>
            </a:r>
            <a:r>
              <a:rPr lang="nl-NL" sz="2000" dirty="0" err="1"/>
              <a:t>Vreeker</a:t>
            </a:r>
            <a:r>
              <a:rPr lang="nl-NL" sz="2000" dirty="0"/>
              <a:t>, Peter Bekker</a:t>
            </a:r>
          </a:p>
          <a:p>
            <a:pPr algn="r"/>
            <a:r>
              <a:rPr lang="nl-NL" sz="2000" dirty="0"/>
              <a:t> Bestuursleden SHD</a:t>
            </a:r>
          </a:p>
        </p:txBody>
      </p:sp>
      <p:pic>
        <p:nvPicPr>
          <p:cNvPr id="10" name="Afbeelding 9" descr="Afbeelding met Graphics, Lettertype, logo, ontwerp&#10;&#10;Automatisch gegenereerde beschrijving">
            <a:extLst>
              <a:ext uri="{FF2B5EF4-FFF2-40B4-BE49-F238E27FC236}">
                <a16:creationId xmlns:a16="http://schemas.microsoft.com/office/drawing/2014/main" id="{1674E969-188C-1A61-E443-85A743664EF0}"/>
              </a:ext>
            </a:extLst>
          </p:cNvPr>
          <p:cNvPicPr>
            <a:picLocks noChangeAspect="1"/>
          </p:cNvPicPr>
          <p:nvPr/>
        </p:nvPicPr>
        <p:blipFill>
          <a:blip r:embed="rId3"/>
          <a:stretch>
            <a:fillRect/>
          </a:stretch>
        </p:blipFill>
        <p:spPr>
          <a:xfrm>
            <a:off x="581293" y="3735810"/>
            <a:ext cx="1276756" cy="1210554"/>
          </a:xfrm>
          <a:prstGeom prst="rect">
            <a:avLst/>
          </a:prstGeom>
        </p:spPr>
      </p:pic>
      <p:pic>
        <p:nvPicPr>
          <p:cNvPr id="1026" name="Picture 2" descr="Dunavie - Unexus">
            <a:extLst>
              <a:ext uri="{FF2B5EF4-FFF2-40B4-BE49-F238E27FC236}">
                <a16:creationId xmlns:a16="http://schemas.microsoft.com/office/drawing/2014/main" id="{E8B64EA0-8DA4-D35B-8616-CCE349D0E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19" y="2801377"/>
            <a:ext cx="1971230" cy="78823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tekst, logo, Graphics&#10;&#10;Automatisch gegenereerde beschrijving">
            <a:extLst>
              <a:ext uri="{FF2B5EF4-FFF2-40B4-BE49-F238E27FC236}">
                <a16:creationId xmlns:a16="http://schemas.microsoft.com/office/drawing/2014/main" id="{E9866329-F3C4-CA4D-F394-16472C04FFC8}"/>
              </a:ext>
            </a:extLst>
          </p:cNvPr>
          <p:cNvPicPr>
            <a:picLocks noChangeAspect="1"/>
          </p:cNvPicPr>
          <p:nvPr/>
        </p:nvPicPr>
        <p:blipFill>
          <a:blip r:embed="rId5"/>
          <a:stretch>
            <a:fillRect/>
          </a:stretch>
        </p:blipFill>
        <p:spPr>
          <a:xfrm>
            <a:off x="0" y="1619774"/>
            <a:ext cx="3489378" cy="788234"/>
          </a:xfrm>
          <a:prstGeom prst="rect">
            <a:avLst/>
          </a:prstGeom>
        </p:spPr>
      </p:pic>
    </p:spTree>
    <p:extLst>
      <p:ext uri="{BB962C8B-B14F-4D97-AF65-F5344CB8AC3E}">
        <p14:creationId xmlns:p14="http://schemas.microsoft.com/office/powerpoint/2010/main" val="413024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558C2-112E-D9FA-9411-09B08F708698}"/>
              </a:ext>
            </a:extLst>
          </p:cNvPr>
          <p:cNvSpPr>
            <a:spLocks noGrp="1"/>
          </p:cNvSpPr>
          <p:nvPr>
            <p:ph type="title"/>
          </p:nvPr>
        </p:nvSpPr>
        <p:spPr/>
        <p:txBody>
          <a:bodyPr/>
          <a:lstStyle/>
          <a:p>
            <a:r>
              <a:rPr lang="nl-NL" dirty="0"/>
              <a:t>Uit prestatieafspraken 2024</a:t>
            </a:r>
          </a:p>
        </p:txBody>
      </p:sp>
      <p:pic>
        <p:nvPicPr>
          <p:cNvPr id="5" name="Afbeelding 4" descr="Afbeelding met tekst, schermopname, Lettertype&#10;&#10;Automatisch gegenereerde beschrijving">
            <a:extLst>
              <a:ext uri="{FF2B5EF4-FFF2-40B4-BE49-F238E27FC236}">
                <a16:creationId xmlns:a16="http://schemas.microsoft.com/office/drawing/2014/main" id="{36D54747-2CA4-EE70-DD77-D139D8A603D3}"/>
              </a:ext>
            </a:extLst>
          </p:cNvPr>
          <p:cNvPicPr>
            <a:picLocks noChangeAspect="1"/>
          </p:cNvPicPr>
          <p:nvPr/>
        </p:nvPicPr>
        <p:blipFill>
          <a:blip r:embed="rId2"/>
          <a:stretch>
            <a:fillRect/>
          </a:stretch>
        </p:blipFill>
        <p:spPr>
          <a:xfrm>
            <a:off x="2685327" y="1811759"/>
            <a:ext cx="6248400" cy="4368800"/>
          </a:xfrm>
          <a:prstGeom prst="rect">
            <a:avLst/>
          </a:prstGeom>
        </p:spPr>
      </p:pic>
    </p:spTree>
    <p:extLst>
      <p:ext uri="{BB962C8B-B14F-4D97-AF65-F5344CB8AC3E}">
        <p14:creationId xmlns:p14="http://schemas.microsoft.com/office/powerpoint/2010/main" val="3389931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558C2-112E-D9FA-9411-09B08F708698}"/>
              </a:ext>
            </a:extLst>
          </p:cNvPr>
          <p:cNvSpPr>
            <a:spLocks noGrp="1"/>
          </p:cNvSpPr>
          <p:nvPr>
            <p:ph type="title"/>
          </p:nvPr>
        </p:nvSpPr>
        <p:spPr/>
        <p:txBody>
          <a:bodyPr/>
          <a:lstStyle/>
          <a:p>
            <a:r>
              <a:rPr lang="nl-NL" dirty="0"/>
              <a:t>Uit prestatieafspraken 2024</a:t>
            </a:r>
          </a:p>
        </p:txBody>
      </p:sp>
      <p:pic>
        <p:nvPicPr>
          <p:cNvPr id="7" name="Afbeelding 6" descr="Afbeelding met tekst, Lettertype, schermopname, zwart-wit&#10;&#10;Automatisch gegenereerde beschrijving">
            <a:extLst>
              <a:ext uri="{FF2B5EF4-FFF2-40B4-BE49-F238E27FC236}">
                <a16:creationId xmlns:a16="http://schemas.microsoft.com/office/drawing/2014/main" id="{A520D14C-66B5-93C1-02D7-D5D1857E7AF3}"/>
              </a:ext>
            </a:extLst>
          </p:cNvPr>
          <p:cNvPicPr>
            <a:picLocks noChangeAspect="1"/>
          </p:cNvPicPr>
          <p:nvPr/>
        </p:nvPicPr>
        <p:blipFill>
          <a:blip r:embed="rId2"/>
          <a:stretch>
            <a:fillRect/>
          </a:stretch>
        </p:blipFill>
        <p:spPr>
          <a:xfrm>
            <a:off x="0" y="1776749"/>
            <a:ext cx="12192000" cy="5081251"/>
          </a:xfrm>
          <a:prstGeom prst="rect">
            <a:avLst/>
          </a:prstGeom>
        </p:spPr>
      </p:pic>
    </p:spTree>
    <p:extLst>
      <p:ext uri="{BB962C8B-B14F-4D97-AF65-F5344CB8AC3E}">
        <p14:creationId xmlns:p14="http://schemas.microsoft.com/office/powerpoint/2010/main" val="354705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2084E4D-710D-A80B-67E2-C41E1C438C1F}"/>
              </a:ext>
            </a:extLst>
          </p:cNvPr>
          <p:cNvSpPr>
            <a:spLocks noGrp="1"/>
          </p:cNvSpPr>
          <p:nvPr>
            <p:ph type="title"/>
          </p:nvPr>
        </p:nvSpPr>
        <p:spPr>
          <a:xfrm>
            <a:off x="1459281" y="296232"/>
            <a:ext cx="9282291" cy="1325563"/>
          </a:xfrm>
        </p:spPr>
        <p:txBody>
          <a:bodyPr>
            <a:normAutofit fontScale="90000"/>
          </a:bodyPr>
          <a:lstStyle/>
          <a:p>
            <a:r>
              <a:rPr lang="en-US" dirty="0" err="1"/>
              <a:t>Inkomsten</a:t>
            </a:r>
            <a:r>
              <a:rPr lang="en-US" dirty="0"/>
              <a:t> </a:t>
            </a:r>
            <a:r>
              <a:rPr lang="en-US" dirty="0" err="1"/>
              <a:t>en</a:t>
            </a:r>
            <a:r>
              <a:rPr lang="en-US" dirty="0"/>
              <a:t> </a:t>
            </a:r>
            <a:r>
              <a:rPr lang="en-US" dirty="0" err="1"/>
              <a:t>uitgaven</a:t>
            </a:r>
            <a:r>
              <a:rPr lang="en-US" dirty="0"/>
              <a:t> </a:t>
            </a:r>
            <a:r>
              <a:rPr lang="en-US" dirty="0" err="1"/>
              <a:t>Dunavie</a:t>
            </a:r>
            <a:r>
              <a:rPr lang="en-US" dirty="0"/>
              <a:t> in </a:t>
            </a:r>
            <a:r>
              <a:rPr lang="en-US" dirty="0" err="1"/>
              <a:t>balans</a:t>
            </a:r>
            <a:r>
              <a:rPr lang="en-US" dirty="0"/>
              <a:t> </a:t>
            </a:r>
          </a:p>
        </p:txBody>
      </p:sp>
      <p:sp>
        <p:nvSpPr>
          <p:cNvPr id="3" name="Tijdelijke aanduiding voor inhoud 2">
            <a:extLst>
              <a:ext uri="{FF2B5EF4-FFF2-40B4-BE49-F238E27FC236}">
                <a16:creationId xmlns:a16="http://schemas.microsoft.com/office/drawing/2014/main" id="{28E241E9-A06E-9255-B2D7-CFBE8B2178D0}"/>
              </a:ext>
            </a:extLst>
          </p:cNvPr>
          <p:cNvSpPr>
            <a:spLocks/>
          </p:cNvSpPr>
          <p:nvPr/>
        </p:nvSpPr>
        <p:spPr>
          <a:xfrm>
            <a:off x="819909" y="1893055"/>
            <a:ext cx="10515600" cy="4351338"/>
          </a:xfrm>
          <a:prstGeom prst="rect">
            <a:avLst/>
          </a:prstGeom>
        </p:spPr>
        <p:txBody>
          <a:bodyPr/>
          <a:lstStyle/>
          <a:p>
            <a:pPr marL="0" indent="0">
              <a:buNone/>
            </a:pPr>
            <a:endParaRPr lang="nl-NL" dirty="0"/>
          </a:p>
        </p:txBody>
      </p:sp>
      <p:pic>
        <p:nvPicPr>
          <p:cNvPr id="4" name="Picture 4" descr="Weegschaal Evenwicht Harmonie - Gratis vectorafbeelding op Pixabay - Pixabay">
            <a:extLst>
              <a:ext uri="{FF2B5EF4-FFF2-40B4-BE49-F238E27FC236}">
                <a16:creationId xmlns:a16="http://schemas.microsoft.com/office/drawing/2014/main" id="{EB5E0BA1-CD94-82BC-3588-43522D2CF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492" y="3291171"/>
            <a:ext cx="5906443" cy="29532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iniatuurafbeelding 3">
            <a:extLst>
              <a:ext uri="{FF2B5EF4-FFF2-40B4-BE49-F238E27FC236}">
                <a16:creationId xmlns:a16="http://schemas.microsoft.com/office/drawing/2014/main" id="{0CA27628-7B8C-0B4A-4C1C-CF32470DD9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226" b="9965"/>
          <a:stretch/>
        </p:blipFill>
        <p:spPr bwMode="auto">
          <a:xfrm>
            <a:off x="3152682" y="1893055"/>
            <a:ext cx="1927633" cy="1526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eefbaarheid en veiligheid: waar hebben we het over? | Movisie">
            <a:extLst>
              <a:ext uri="{FF2B5EF4-FFF2-40B4-BE49-F238E27FC236}">
                <a16:creationId xmlns:a16="http://schemas.microsoft.com/office/drawing/2014/main" id="{34564BE3-1735-D29A-AFBF-A102095C7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000" y="2714423"/>
            <a:ext cx="1478264" cy="725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uurzaamheid - Omthuis">
            <a:extLst>
              <a:ext uri="{FF2B5EF4-FFF2-40B4-BE49-F238E27FC236}">
                <a16:creationId xmlns:a16="http://schemas.microsoft.com/office/drawing/2014/main" id="{B747EBA9-17C5-21A0-A070-8EB22E3DA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751" y="1926758"/>
            <a:ext cx="1478264" cy="759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16993DF-FD48-BCDA-3054-3FE1F108A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650" y="1893055"/>
            <a:ext cx="1377275" cy="77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505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7F70D5-7B6E-63C8-B1B1-853B3D8E506D}"/>
              </a:ext>
            </a:extLst>
          </p:cNvPr>
          <p:cNvSpPr>
            <a:spLocks noGrp="1"/>
          </p:cNvSpPr>
          <p:nvPr>
            <p:ph type="title"/>
          </p:nvPr>
        </p:nvSpPr>
        <p:spPr/>
        <p:txBody>
          <a:bodyPr/>
          <a:lstStyle/>
          <a:p>
            <a:r>
              <a:rPr lang="nl-NL" dirty="0"/>
              <a:t>Wat gebeurt er met uw huur? 2022</a:t>
            </a:r>
          </a:p>
        </p:txBody>
      </p:sp>
      <p:pic>
        <p:nvPicPr>
          <p:cNvPr id="4" name="Afbeelding 3" descr="Afbeelding met tekst, schermopname, Lettertype, Elektrisch blauw&#10;&#10;Automatisch gegenereerde beschrijving">
            <a:extLst>
              <a:ext uri="{FF2B5EF4-FFF2-40B4-BE49-F238E27FC236}">
                <a16:creationId xmlns:a16="http://schemas.microsoft.com/office/drawing/2014/main" id="{6D2CAC32-75EE-D5B7-035F-53AAFB46F704}"/>
              </a:ext>
            </a:extLst>
          </p:cNvPr>
          <p:cNvPicPr>
            <a:picLocks noChangeAspect="1"/>
          </p:cNvPicPr>
          <p:nvPr/>
        </p:nvPicPr>
        <p:blipFill>
          <a:blip r:embed="rId2"/>
          <a:stretch>
            <a:fillRect/>
          </a:stretch>
        </p:blipFill>
        <p:spPr>
          <a:xfrm>
            <a:off x="748103" y="1465365"/>
            <a:ext cx="9813500" cy="1648225"/>
          </a:xfrm>
          <a:prstGeom prst="rect">
            <a:avLst/>
          </a:prstGeom>
        </p:spPr>
      </p:pic>
      <p:pic>
        <p:nvPicPr>
          <p:cNvPr id="6" name="Afbeelding 5" descr="Afbeelding met tekst, schermopname, diagram, Lettertype&#10;&#10;Automatisch gegenereerde beschrijving">
            <a:extLst>
              <a:ext uri="{FF2B5EF4-FFF2-40B4-BE49-F238E27FC236}">
                <a16:creationId xmlns:a16="http://schemas.microsoft.com/office/drawing/2014/main" id="{3507E6D1-7BAE-7749-BD8A-6E06FD676B81}"/>
              </a:ext>
            </a:extLst>
          </p:cNvPr>
          <p:cNvPicPr>
            <a:picLocks noChangeAspect="1"/>
          </p:cNvPicPr>
          <p:nvPr/>
        </p:nvPicPr>
        <p:blipFill>
          <a:blip r:embed="rId3"/>
          <a:stretch>
            <a:fillRect/>
          </a:stretch>
        </p:blipFill>
        <p:spPr>
          <a:xfrm>
            <a:off x="0" y="0"/>
            <a:ext cx="10561602" cy="6858000"/>
          </a:xfrm>
          <a:prstGeom prst="rect">
            <a:avLst/>
          </a:prstGeom>
        </p:spPr>
      </p:pic>
      <p:sp>
        <p:nvSpPr>
          <p:cNvPr id="7" name="Proces 6">
            <a:extLst>
              <a:ext uri="{FF2B5EF4-FFF2-40B4-BE49-F238E27FC236}">
                <a16:creationId xmlns:a16="http://schemas.microsoft.com/office/drawing/2014/main" id="{C86EDB4B-2B62-0991-8720-DDCEB709E701}"/>
              </a:ext>
            </a:extLst>
          </p:cNvPr>
          <p:cNvSpPr/>
          <p:nvPr/>
        </p:nvSpPr>
        <p:spPr>
          <a:xfrm>
            <a:off x="129209" y="5466522"/>
            <a:ext cx="9770165" cy="1321904"/>
          </a:xfrm>
          <a:prstGeom prst="flowChartProcess">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nl-NL" sz="2400" b="1" dirty="0">
                <a:solidFill>
                  <a:srgbClr val="C00000"/>
                </a:solidFill>
              </a:rPr>
              <a:t>Ongeveer 8% blijft over </a:t>
            </a:r>
          </a:p>
          <a:p>
            <a:r>
              <a:rPr lang="nl-NL" sz="2400" b="1" dirty="0">
                <a:solidFill>
                  <a:srgbClr val="C00000"/>
                </a:solidFill>
              </a:rPr>
              <a:t>van uw maandhuur.</a:t>
            </a:r>
          </a:p>
        </p:txBody>
      </p:sp>
      <p:pic>
        <p:nvPicPr>
          <p:cNvPr id="9" name="Afbeelding 8" descr="Afbeelding met tekst, schermopname, Lettertype&#10;&#10;Automatisch gegenereerde beschrijving">
            <a:extLst>
              <a:ext uri="{FF2B5EF4-FFF2-40B4-BE49-F238E27FC236}">
                <a16:creationId xmlns:a16="http://schemas.microsoft.com/office/drawing/2014/main" id="{7E68DD6F-EB83-F59E-B388-9A62C613C01A}"/>
              </a:ext>
            </a:extLst>
          </p:cNvPr>
          <p:cNvPicPr>
            <a:picLocks noChangeAspect="1"/>
          </p:cNvPicPr>
          <p:nvPr/>
        </p:nvPicPr>
        <p:blipFill>
          <a:blip r:embed="rId4"/>
          <a:stretch>
            <a:fillRect/>
          </a:stretch>
        </p:blipFill>
        <p:spPr>
          <a:xfrm>
            <a:off x="4419600" y="5307828"/>
            <a:ext cx="7772400" cy="1529805"/>
          </a:xfrm>
          <a:prstGeom prst="rect">
            <a:avLst/>
          </a:prstGeom>
        </p:spPr>
      </p:pic>
      <p:sp>
        <p:nvSpPr>
          <p:cNvPr id="10" name="Tekstvak 9">
            <a:extLst>
              <a:ext uri="{FF2B5EF4-FFF2-40B4-BE49-F238E27FC236}">
                <a16:creationId xmlns:a16="http://schemas.microsoft.com/office/drawing/2014/main" id="{2DA996B6-1C76-B24F-8503-914C1EA8E77F}"/>
              </a:ext>
            </a:extLst>
          </p:cNvPr>
          <p:cNvSpPr txBox="1"/>
          <p:nvPr/>
        </p:nvSpPr>
        <p:spPr>
          <a:xfrm>
            <a:off x="7076661" y="6120532"/>
            <a:ext cx="1133061" cy="461665"/>
          </a:xfrm>
          <a:prstGeom prst="rect">
            <a:avLst/>
          </a:prstGeom>
          <a:noFill/>
        </p:spPr>
        <p:txBody>
          <a:bodyPr wrap="square" rtlCol="0">
            <a:spAutoFit/>
          </a:bodyPr>
          <a:lstStyle/>
          <a:p>
            <a:r>
              <a:rPr lang="nl-NL" sz="2400" dirty="0">
                <a:solidFill>
                  <a:srgbClr val="C00000"/>
                </a:solidFill>
              </a:rPr>
              <a:t>€ 45,60</a:t>
            </a:r>
          </a:p>
        </p:txBody>
      </p:sp>
      <p:sp>
        <p:nvSpPr>
          <p:cNvPr id="11" name="Tekstvak 10">
            <a:extLst>
              <a:ext uri="{FF2B5EF4-FFF2-40B4-BE49-F238E27FC236}">
                <a16:creationId xmlns:a16="http://schemas.microsoft.com/office/drawing/2014/main" id="{A28B9EED-7FCA-5437-362C-6F2A9D91F140}"/>
              </a:ext>
            </a:extLst>
          </p:cNvPr>
          <p:cNvSpPr txBox="1"/>
          <p:nvPr/>
        </p:nvSpPr>
        <p:spPr>
          <a:xfrm>
            <a:off x="11128513" y="6163286"/>
            <a:ext cx="1133061" cy="461665"/>
          </a:xfrm>
          <a:prstGeom prst="rect">
            <a:avLst/>
          </a:prstGeom>
          <a:noFill/>
        </p:spPr>
        <p:txBody>
          <a:bodyPr wrap="square" rtlCol="0">
            <a:spAutoFit/>
          </a:bodyPr>
          <a:lstStyle/>
          <a:p>
            <a:r>
              <a:rPr lang="nl-NL" sz="2400" dirty="0">
                <a:solidFill>
                  <a:srgbClr val="C00000"/>
                </a:solidFill>
              </a:rPr>
              <a:t>€ 63,28</a:t>
            </a:r>
          </a:p>
        </p:txBody>
      </p:sp>
    </p:spTree>
    <p:extLst>
      <p:ext uri="{BB962C8B-B14F-4D97-AF65-F5344CB8AC3E}">
        <p14:creationId xmlns:p14="http://schemas.microsoft.com/office/powerpoint/2010/main" val="69600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7D132-2E77-07E8-C53D-DA35D3A7EDF0}"/>
              </a:ext>
            </a:extLst>
          </p:cNvPr>
          <p:cNvSpPr>
            <a:spLocks noGrp="1"/>
          </p:cNvSpPr>
          <p:nvPr>
            <p:ph type="title"/>
          </p:nvPr>
        </p:nvSpPr>
        <p:spPr/>
        <p:txBody>
          <a:bodyPr/>
          <a:lstStyle/>
          <a:p>
            <a:endParaRPr lang="nl-NL"/>
          </a:p>
        </p:txBody>
      </p:sp>
      <p:pic>
        <p:nvPicPr>
          <p:cNvPr id="5" name="Tijdelijke aanduiding voor inhoud 4" descr="Afbeelding met persoon, Gebarentaal, kleding, duim&#10;&#10;Automatisch gegenereerde beschrijving">
            <a:extLst>
              <a:ext uri="{FF2B5EF4-FFF2-40B4-BE49-F238E27FC236}">
                <a16:creationId xmlns:a16="http://schemas.microsoft.com/office/drawing/2014/main" id="{215A06E9-C2D1-1A03-351C-694CB1D3C4B8}"/>
              </a:ext>
            </a:extLst>
          </p:cNvPr>
          <p:cNvPicPr>
            <a:picLocks noGrp="1" noRot="1" noChangeAspect="1" noMove="1" noResize="1" noEditPoints="1" noAdjustHandles="1" noChangeArrowheads="1" noChangeShapeType="1" noCrop="1"/>
          </p:cNvPicPr>
          <p:nvPr>
            <p:ph idx="1"/>
          </p:nvPr>
        </p:nvPicPr>
        <p:blipFill>
          <a:blip r:embed="rId3"/>
          <a:stretch>
            <a:fillRect/>
          </a:stretch>
        </p:blipFill>
        <p:spPr>
          <a:xfrm>
            <a:off x="0" y="0"/>
            <a:ext cx="12192000" cy="6858000"/>
          </a:xfrm>
        </p:spPr>
      </p:pic>
      <p:sp>
        <p:nvSpPr>
          <p:cNvPr id="9" name="Rechthoek 8">
            <a:extLst>
              <a:ext uri="{FF2B5EF4-FFF2-40B4-BE49-F238E27FC236}">
                <a16:creationId xmlns:a16="http://schemas.microsoft.com/office/drawing/2014/main" id="{4CB2BBB9-A79B-84D5-2D46-E108DF0ACB3D}"/>
              </a:ext>
            </a:extLst>
          </p:cNvPr>
          <p:cNvSpPr/>
          <p:nvPr/>
        </p:nvSpPr>
        <p:spPr>
          <a:xfrm>
            <a:off x="276388" y="546304"/>
            <a:ext cx="6844056" cy="3416320"/>
          </a:xfrm>
          <a:prstGeom prst="rect">
            <a:avLst/>
          </a:prstGeom>
          <a:noFill/>
        </p:spPr>
        <p:txBody>
          <a:bodyPr wrap="square" lIns="91440" tIns="45720" rIns="91440" bIns="45720">
            <a:spAutoFit/>
          </a:bodyPr>
          <a:lstStyle/>
          <a:p>
            <a:pPr algn="ctr"/>
            <a:r>
              <a:rPr lang="nl-NL" sz="7200" b="0" cap="none" spc="0" dirty="0">
                <a:ln w="0"/>
                <a:solidFill>
                  <a:schemeClr val="tx1"/>
                </a:solidFill>
                <a:effectLst>
                  <a:outerShdw blurRad="38100" dist="19050" dir="2700000" algn="tl" rotWithShape="0">
                    <a:schemeClr val="dk1">
                      <a:alpha val="40000"/>
                    </a:schemeClr>
                  </a:outerShdw>
                </a:effectLst>
              </a:rPr>
              <a:t>Terugblik op deze </a:t>
            </a:r>
          </a:p>
          <a:p>
            <a:pPr algn="ctr"/>
            <a:r>
              <a:rPr lang="nl-NL" sz="7200" b="0" cap="none" spc="0" dirty="0">
                <a:ln w="0"/>
                <a:solidFill>
                  <a:schemeClr val="tx1"/>
                </a:solidFill>
                <a:effectLst>
                  <a:outerShdw blurRad="38100" dist="19050" dir="2700000" algn="tl" rotWithShape="0">
                    <a:schemeClr val="dk1">
                      <a:alpha val="40000"/>
                    </a:schemeClr>
                  </a:outerShdw>
                </a:effectLst>
              </a:rPr>
              <a:t>bijeenkomst</a:t>
            </a:r>
          </a:p>
          <a:p>
            <a:pPr algn="ctr"/>
            <a:endParaRPr lang="nl-NL" sz="7200" b="0" cap="none" spc="0" dirty="0">
              <a:ln w="0"/>
              <a:solidFill>
                <a:schemeClr val="tx1"/>
              </a:solidFill>
              <a:effectLst>
                <a:outerShdw blurRad="38100" dist="19050" dir="2700000" algn="tl" rotWithShape="0">
                  <a:schemeClr val="dk1">
                    <a:alpha val="40000"/>
                  </a:schemeClr>
                </a:outerShdw>
              </a:effectLst>
            </a:endParaRPr>
          </a:p>
        </p:txBody>
      </p:sp>
      <p:pic>
        <p:nvPicPr>
          <p:cNvPr id="6" name="Picture 2" descr="Dunavie - Unexus">
            <a:extLst>
              <a:ext uri="{FF2B5EF4-FFF2-40B4-BE49-F238E27FC236}">
                <a16:creationId xmlns:a16="http://schemas.microsoft.com/office/drawing/2014/main" id="{37941526-197F-B713-EE77-7ECDFD51A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007" y="3568506"/>
            <a:ext cx="1971230" cy="78823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Lettertype, tekst, logo, Graphics&#10;&#10;Automatisch gegenereerde beschrijving">
            <a:extLst>
              <a:ext uri="{FF2B5EF4-FFF2-40B4-BE49-F238E27FC236}">
                <a16:creationId xmlns:a16="http://schemas.microsoft.com/office/drawing/2014/main" id="{4A6D5307-0DF4-C29B-5EE0-7310603AADC7}"/>
              </a:ext>
            </a:extLst>
          </p:cNvPr>
          <p:cNvPicPr>
            <a:picLocks noChangeAspect="1"/>
          </p:cNvPicPr>
          <p:nvPr/>
        </p:nvPicPr>
        <p:blipFill>
          <a:blip r:embed="rId5"/>
          <a:stretch>
            <a:fillRect/>
          </a:stretch>
        </p:blipFill>
        <p:spPr>
          <a:xfrm>
            <a:off x="1956987" y="4940122"/>
            <a:ext cx="3489378" cy="788234"/>
          </a:xfrm>
          <a:prstGeom prst="rect">
            <a:avLst/>
          </a:prstGeom>
        </p:spPr>
      </p:pic>
    </p:spTree>
    <p:extLst>
      <p:ext uri="{BB962C8B-B14F-4D97-AF65-F5344CB8AC3E}">
        <p14:creationId xmlns:p14="http://schemas.microsoft.com/office/powerpoint/2010/main" val="198905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F6221-F5A9-EF77-3B0B-F17E306979F8}"/>
              </a:ext>
            </a:extLst>
          </p:cNvPr>
          <p:cNvSpPr>
            <a:spLocks noGrp="1"/>
          </p:cNvSpPr>
          <p:nvPr>
            <p:ph type="title"/>
          </p:nvPr>
        </p:nvSpPr>
        <p:spPr/>
        <p:txBody>
          <a:bodyPr/>
          <a:lstStyle/>
          <a:p>
            <a:endParaRPr lang="nl-NL"/>
          </a:p>
        </p:txBody>
      </p:sp>
      <p:pic>
        <p:nvPicPr>
          <p:cNvPr id="5" name="Tijdelijke aanduiding voor inhoud 4" descr="Afbeelding met persoon, kleding, drinken, Drinkgerei&#10;&#10;Automatisch gegenereerde beschrijving">
            <a:extLst>
              <a:ext uri="{FF2B5EF4-FFF2-40B4-BE49-F238E27FC236}">
                <a16:creationId xmlns:a16="http://schemas.microsoft.com/office/drawing/2014/main" id="{909ED7D9-2EAE-13C3-B82A-B68AF1A4EEA4}"/>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0" y="0"/>
            <a:ext cx="12192000" cy="6858000"/>
          </a:xfrm>
        </p:spPr>
      </p:pic>
      <p:sp>
        <p:nvSpPr>
          <p:cNvPr id="6" name="Rechthoek 5">
            <a:extLst>
              <a:ext uri="{FF2B5EF4-FFF2-40B4-BE49-F238E27FC236}">
                <a16:creationId xmlns:a16="http://schemas.microsoft.com/office/drawing/2014/main" id="{3DA906F5-B549-15F4-8D27-B51B21BF1593}"/>
              </a:ext>
            </a:extLst>
          </p:cNvPr>
          <p:cNvSpPr/>
          <p:nvPr/>
        </p:nvSpPr>
        <p:spPr>
          <a:xfrm>
            <a:off x="1548216" y="2127143"/>
            <a:ext cx="8900450" cy="2215991"/>
          </a:xfrm>
          <a:prstGeom prst="rect">
            <a:avLst/>
          </a:prstGeom>
          <a:noFill/>
        </p:spPr>
        <p:txBody>
          <a:bodyPr wrap="none" lIns="91440" tIns="45720" rIns="91440" bIns="45720">
            <a:spAutoFit/>
          </a:bodyPr>
          <a:lstStyle/>
          <a:p>
            <a:pPr algn="ctr"/>
            <a:r>
              <a:rPr lang="nl-NL" sz="13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BORRELTIJD</a:t>
            </a:r>
          </a:p>
        </p:txBody>
      </p:sp>
      <p:sp>
        <p:nvSpPr>
          <p:cNvPr id="8" name="Rechthoek 7">
            <a:extLst>
              <a:ext uri="{FF2B5EF4-FFF2-40B4-BE49-F238E27FC236}">
                <a16:creationId xmlns:a16="http://schemas.microsoft.com/office/drawing/2014/main" id="{B0197E1C-EAA8-4A57-1B76-A92006A6E6CD}"/>
              </a:ext>
            </a:extLst>
          </p:cNvPr>
          <p:cNvSpPr/>
          <p:nvPr/>
        </p:nvSpPr>
        <p:spPr>
          <a:xfrm>
            <a:off x="0" y="5792327"/>
            <a:ext cx="12192000"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E6925B9B-B571-26B1-5EA9-52BC2CE3EAB5}"/>
              </a:ext>
            </a:extLst>
          </p:cNvPr>
          <p:cNvSpPr/>
          <p:nvPr/>
        </p:nvSpPr>
        <p:spPr>
          <a:xfrm>
            <a:off x="0" y="5792327"/>
            <a:ext cx="12192000" cy="769441"/>
          </a:xfrm>
          <a:prstGeom prst="rect">
            <a:avLst/>
          </a:prstGeom>
          <a:noFill/>
        </p:spPr>
        <p:txBody>
          <a:bodyPr wrap="square" lIns="91440" tIns="45720" rIns="91440" bIns="45720">
            <a:spAutoFit/>
          </a:bodyPr>
          <a:lstStyle/>
          <a:p>
            <a:pPr algn="ctr"/>
            <a:r>
              <a:rPr lang="nl-NL"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 bent van harte welkom.</a:t>
            </a:r>
          </a:p>
        </p:txBody>
      </p:sp>
    </p:spTree>
    <p:extLst>
      <p:ext uri="{BB962C8B-B14F-4D97-AF65-F5344CB8AC3E}">
        <p14:creationId xmlns:p14="http://schemas.microsoft.com/office/powerpoint/2010/main" val="21862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A6F7D-E031-FD5A-E917-D2DD2EF56053}"/>
              </a:ext>
            </a:extLst>
          </p:cNvPr>
          <p:cNvSpPr>
            <a:spLocks noGrp="1"/>
          </p:cNvSpPr>
          <p:nvPr>
            <p:ph type="title"/>
          </p:nvPr>
        </p:nvSpPr>
        <p:spPr/>
        <p:txBody>
          <a:bodyPr>
            <a:normAutofit fontScale="90000"/>
          </a:bodyPr>
          <a:lstStyle/>
          <a:p>
            <a:r>
              <a:rPr lang="nl-NL" dirty="0"/>
              <a:t>2. Vanavond | het programma</a:t>
            </a:r>
            <a:br>
              <a:rPr lang="nl-NL" dirty="0"/>
            </a:br>
            <a:endParaRPr lang="nl-NL" dirty="0"/>
          </a:p>
        </p:txBody>
      </p:sp>
      <p:pic>
        <p:nvPicPr>
          <p:cNvPr id="5" name="Tijdelijke aanduiding voor inhoud 4">
            <a:extLst>
              <a:ext uri="{FF2B5EF4-FFF2-40B4-BE49-F238E27FC236}">
                <a16:creationId xmlns:a16="http://schemas.microsoft.com/office/drawing/2014/main" id="{D067FA1F-CFE3-D85F-CE50-199C3CB7412D}"/>
              </a:ext>
            </a:extLst>
          </p:cNvPr>
          <p:cNvPicPr>
            <a:picLocks noGrp="1" noChangeAspect="1"/>
          </p:cNvPicPr>
          <p:nvPr>
            <p:ph idx="1"/>
          </p:nvPr>
        </p:nvPicPr>
        <p:blipFill>
          <a:blip r:embed="rId2"/>
          <a:stretch>
            <a:fillRect/>
          </a:stretch>
        </p:blipFill>
        <p:spPr>
          <a:xfrm>
            <a:off x="3410689" y="1892300"/>
            <a:ext cx="5332522" cy="4351338"/>
          </a:xfrm>
        </p:spPr>
      </p:pic>
    </p:spTree>
    <p:extLst>
      <p:ext uri="{BB962C8B-B14F-4D97-AF65-F5344CB8AC3E}">
        <p14:creationId xmlns:p14="http://schemas.microsoft.com/office/powerpoint/2010/main" val="2894899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F961D-F33C-3A43-8F0C-5358B6222054}"/>
              </a:ext>
            </a:extLst>
          </p:cNvPr>
          <p:cNvSpPr>
            <a:spLocks noGrp="1"/>
          </p:cNvSpPr>
          <p:nvPr>
            <p:ph type="title"/>
          </p:nvPr>
        </p:nvSpPr>
        <p:spPr/>
        <p:txBody>
          <a:bodyPr/>
          <a:lstStyle/>
          <a:p>
            <a:r>
              <a:rPr lang="nl-NL" dirty="0"/>
              <a:t>1 mei Huurdersavond</a:t>
            </a:r>
          </a:p>
        </p:txBody>
      </p:sp>
      <p:sp>
        <p:nvSpPr>
          <p:cNvPr id="3" name="Ondertitel 2">
            <a:extLst>
              <a:ext uri="{FF2B5EF4-FFF2-40B4-BE49-F238E27FC236}">
                <a16:creationId xmlns:a16="http://schemas.microsoft.com/office/drawing/2014/main" id="{7DC97D93-1393-B349-BC3C-E6ABB746C4A7}"/>
              </a:ext>
            </a:extLst>
          </p:cNvPr>
          <p:cNvSpPr>
            <a:spLocks noGrp="1"/>
          </p:cNvSpPr>
          <p:nvPr>
            <p:ph type="subTitle" idx="1"/>
          </p:nvPr>
        </p:nvSpPr>
        <p:spPr>
          <a:xfrm>
            <a:off x="1495377" y="1470992"/>
            <a:ext cx="9144000" cy="4533568"/>
          </a:xfrm>
        </p:spPr>
        <p:txBody>
          <a:bodyPr>
            <a:normAutofit fontScale="85000" lnSpcReduction="20000"/>
          </a:bodyPr>
          <a:lstStyle/>
          <a:p>
            <a:pPr marL="457200" indent="-457200">
              <a:buAutoNum type="arabicPeriod"/>
            </a:pPr>
            <a:r>
              <a:rPr lang="nl-NL" dirty="0"/>
              <a:t>Welkom door de voorzitter</a:t>
            </a:r>
          </a:p>
          <a:p>
            <a:pPr marL="457200" indent="-457200">
              <a:buAutoNum type="arabicPeriod"/>
            </a:pPr>
            <a:r>
              <a:rPr lang="nl-NL" dirty="0"/>
              <a:t>Toelichting op het avondprogramma en het thema (Thea)</a:t>
            </a:r>
          </a:p>
          <a:p>
            <a:pPr marL="457200" indent="-457200">
              <a:buAutoNum type="arabicPeriod"/>
            </a:pPr>
            <a:r>
              <a:rPr lang="nl-NL" dirty="0"/>
              <a:t>Verantwoording over het jaar 2023 (Peter)</a:t>
            </a:r>
          </a:p>
          <a:p>
            <a:pPr marL="457200" indent="-457200">
              <a:buFont typeface="Arial" panose="020B0604020202020204" pitchFamily="34" charset="0"/>
              <a:buAutoNum type="arabicPeriod"/>
            </a:pPr>
            <a:r>
              <a:rPr lang="nl-NL" dirty="0"/>
              <a:t>Plannen voor 2024 (Peter)</a:t>
            </a:r>
          </a:p>
          <a:p>
            <a:pPr marL="457200" indent="-457200">
              <a:buAutoNum type="arabicPeriod"/>
            </a:pPr>
            <a:r>
              <a:rPr lang="nl-NL" dirty="0"/>
              <a:t>Inleiding betaalbaar wonen (door Thea)</a:t>
            </a:r>
          </a:p>
          <a:p>
            <a:pPr marL="457200" indent="-457200">
              <a:buAutoNum type="arabicPeriod"/>
            </a:pPr>
            <a:r>
              <a:rPr lang="nl-NL" dirty="0"/>
              <a:t>De rol van Het Rijk, Gemeente Katwijk, </a:t>
            </a:r>
            <a:r>
              <a:rPr lang="nl-NL" dirty="0" err="1"/>
              <a:t>Dunavie</a:t>
            </a:r>
            <a:r>
              <a:rPr lang="nl-NL" dirty="0"/>
              <a:t> en SHD in betaalbaar wonen</a:t>
            </a:r>
          </a:p>
          <a:p>
            <a:pPr marL="457200" indent="-457200">
              <a:buAutoNum type="arabicPeriod"/>
            </a:pPr>
            <a:r>
              <a:rPr lang="nl-NL" dirty="0"/>
              <a:t>Pauze met lootjes uitdelen</a:t>
            </a:r>
          </a:p>
          <a:p>
            <a:pPr marL="457200" indent="-457200">
              <a:buFont typeface="Arial" panose="020B0604020202020204" pitchFamily="34" charset="0"/>
              <a:buAutoNum type="arabicPeriod"/>
            </a:pPr>
            <a:r>
              <a:rPr lang="nl-NL" dirty="0"/>
              <a:t>Uw huur en wat overblijft (door Thea)</a:t>
            </a:r>
          </a:p>
          <a:p>
            <a:pPr marL="457200" indent="-457200">
              <a:buFont typeface="Arial" panose="020B0604020202020204" pitchFamily="34" charset="0"/>
              <a:buAutoNum type="arabicPeriod"/>
            </a:pPr>
            <a:r>
              <a:rPr lang="nl-NL" dirty="0"/>
              <a:t>Prestatieafspraken en betaalbaar wonen; waar liggen verbeterpunten en wie doet wat (door Thea)</a:t>
            </a:r>
          </a:p>
          <a:p>
            <a:pPr marL="457200" indent="-457200">
              <a:buFont typeface="Arial" panose="020B0604020202020204" pitchFamily="34" charset="0"/>
              <a:buAutoNum type="arabicPeriod"/>
            </a:pPr>
            <a:r>
              <a:rPr lang="nl-NL" dirty="0"/>
              <a:t>Samenvatten en vervolgstappen bespreken (Thea)</a:t>
            </a:r>
          </a:p>
          <a:p>
            <a:pPr marL="457200" indent="-457200">
              <a:buFont typeface="Arial" panose="020B0604020202020204" pitchFamily="34" charset="0"/>
              <a:buAutoNum type="arabicPeriod"/>
            </a:pPr>
            <a:r>
              <a:rPr lang="nl-NL" dirty="0"/>
              <a:t>Trekking van de lootjes (Peter)</a:t>
            </a:r>
          </a:p>
          <a:p>
            <a:pPr marL="457200" indent="-457200">
              <a:buFont typeface="Arial" panose="020B0604020202020204" pitchFamily="34" charset="0"/>
              <a:buAutoNum type="arabicPeriod"/>
            </a:pPr>
            <a:r>
              <a:rPr lang="nl-NL" dirty="0"/>
              <a:t>Afsluiting  (Peter)</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pic>
        <p:nvPicPr>
          <p:cNvPr id="5" name="Afbeelding 4">
            <a:extLst>
              <a:ext uri="{FF2B5EF4-FFF2-40B4-BE49-F238E27FC236}">
                <a16:creationId xmlns:a16="http://schemas.microsoft.com/office/drawing/2014/main" id="{18A6D8E1-98DD-9043-A3B3-B668D6306BF9}"/>
              </a:ext>
            </a:extLst>
          </p:cNvPr>
          <p:cNvPicPr>
            <a:picLocks noChangeAspect="1"/>
          </p:cNvPicPr>
          <p:nvPr/>
        </p:nvPicPr>
        <p:blipFill>
          <a:blip r:embed="rId2"/>
          <a:stretch>
            <a:fillRect/>
          </a:stretch>
        </p:blipFill>
        <p:spPr>
          <a:xfrm>
            <a:off x="7632425" y="0"/>
            <a:ext cx="4559576" cy="1143000"/>
          </a:xfrm>
          <a:prstGeom prst="rect">
            <a:avLst/>
          </a:prstGeom>
        </p:spPr>
      </p:pic>
    </p:spTree>
    <p:extLst>
      <p:ext uri="{BB962C8B-B14F-4D97-AF65-F5344CB8AC3E}">
        <p14:creationId xmlns:p14="http://schemas.microsoft.com/office/powerpoint/2010/main" val="824297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71342-74FE-D1D6-24FE-55F7A65ABD0F}"/>
              </a:ext>
            </a:extLst>
          </p:cNvPr>
          <p:cNvSpPr>
            <a:spLocks noGrp="1"/>
          </p:cNvSpPr>
          <p:nvPr>
            <p:ph type="ctrTitle"/>
          </p:nvPr>
        </p:nvSpPr>
        <p:spPr>
          <a:xfrm>
            <a:off x="1524000" y="1753299"/>
            <a:ext cx="9144000" cy="3145872"/>
          </a:xfrm>
        </p:spPr>
        <p:txBody>
          <a:bodyPr>
            <a:normAutofit/>
          </a:bodyPr>
          <a:lstStyle/>
          <a:p>
            <a:r>
              <a:rPr lang="nl-NL" sz="4000" dirty="0">
                <a:latin typeface="Arial" panose="020B0604020202020204" pitchFamily="34" charset="0"/>
                <a:ea typeface="Calibri" panose="020F0502020204030204" pitchFamily="34" charset="0"/>
              </a:rPr>
              <a:t>V</a:t>
            </a:r>
            <a:r>
              <a:rPr lang="nl-NL" sz="4000" dirty="0">
                <a:effectLst/>
                <a:latin typeface="Arial" panose="020B0604020202020204" pitchFamily="34" charset="0"/>
                <a:ea typeface="Calibri" panose="020F0502020204030204" pitchFamily="34" charset="0"/>
              </a:rPr>
              <a:t>an harte welkom op de jaarvergadering van </a:t>
            </a:r>
            <a:br>
              <a:rPr lang="nl-NL" sz="4000" dirty="0">
                <a:effectLst/>
                <a:latin typeface="Arial" panose="020B0604020202020204" pitchFamily="34" charset="0"/>
                <a:ea typeface="Calibri" panose="020F0502020204030204" pitchFamily="34" charset="0"/>
              </a:rPr>
            </a:br>
            <a:r>
              <a:rPr lang="nl-NL" sz="4000" dirty="0">
                <a:effectLst/>
                <a:latin typeface="Arial" panose="020B0604020202020204" pitchFamily="34" charset="0"/>
                <a:ea typeface="Calibri" panose="020F0502020204030204" pitchFamily="34" charset="0"/>
              </a:rPr>
              <a:t>St. Huurdersbelangen De Duinstreek</a:t>
            </a:r>
            <a:br>
              <a:rPr lang="nl-NL" sz="4000" dirty="0">
                <a:effectLst/>
                <a:latin typeface="Arial" panose="020B0604020202020204" pitchFamily="34" charset="0"/>
                <a:ea typeface="Calibri" panose="020F0502020204030204" pitchFamily="34" charset="0"/>
              </a:rPr>
            </a:br>
            <a:endParaRPr lang="nl-NL" sz="4000" dirty="0"/>
          </a:p>
        </p:txBody>
      </p:sp>
      <p:pic>
        <p:nvPicPr>
          <p:cNvPr id="4" name="Afbeelding 3" descr="Afbeelding met tekst, illustratie&#10;&#10;Automatisch gegenereerde beschrijving">
            <a:extLst>
              <a:ext uri="{FF2B5EF4-FFF2-40B4-BE49-F238E27FC236}">
                <a16:creationId xmlns:a16="http://schemas.microsoft.com/office/drawing/2014/main" id="{4AAB9AC7-8DE5-4189-1E19-CF86948AE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697" y="386095"/>
            <a:ext cx="3726815" cy="677545"/>
          </a:xfrm>
          <a:prstGeom prst="rect">
            <a:avLst/>
          </a:prstGeom>
        </p:spPr>
      </p:pic>
      <p:pic>
        <p:nvPicPr>
          <p:cNvPr id="5" name="Afbeelding 4" descr="Afbeelding met tekst, clipart&#10;&#10;Automatisch gegenereerde beschrijving">
            <a:extLst>
              <a:ext uri="{FF2B5EF4-FFF2-40B4-BE49-F238E27FC236}">
                <a16:creationId xmlns:a16="http://schemas.microsoft.com/office/drawing/2014/main" id="{4497B1CF-2017-6886-6392-364DFF879E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471" y="232436"/>
            <a:ext cx="1426845" cy="1426845"/>
          </a:xfrm>
          <a:prstGeom prst="rect">
            <a:avLst/>
          </a:prstGeom>
          <a:noFill/>
        </p:spPr>
      </p:pic>
      <p:pic>
        <p:nvPicPr>
          <p:cNvPr id="3" name="Afbeelding 2" descr="Afbeelding met tekst, clipart&#10;&#10;Automatisch gegenereerde beschrijving">
            <a:extLst>
              <a:ext uri="{FF2B5EF4-FFF2-40B4-BE49-F238E27FC236}">
                <a16:creationId xmlns:a16="http://schemas.microsoft.com/office/drawing/2014/main" id="{535012E5-2D11-6BD0-1028-4F40EBEA98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4843" y="0"/>
            <a:ext cx="2097157" cy="2097157"/>
          </a:xfrm>
          <a:prstGeom prst="rect">
            <a:avLst/>
          </a:prstGeom>
          <a:noFill/>
        </p:spPr>
      </p:pic>
    </p:spTree>
    <p:extLst>
      <p:ext uri="{BB962C8B-B14F-4D97-AF65-F5344CB8AC3E}">
        <p14:creationId xmlns:p14="http://schemas.microsoft.com/office/powerpoint/2010/main" val="87841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A6F7D-E031-FD5A-E917-D2DD2EF56053}"/>
              </a:ext>
            </a:extLst>
          </p:cNvPr>
          <p:cNvSpPr>
            <a:spLocks noGrp="1"/>
          </p:cNvSpPr>
          <p:nvPr>
            <p:ph type="title"/>
          </p:nvPr>
        </p:nvSpPr>
        <p:spPr/>
        <p:txBody>
          <a:bodyPr>
            <a:normAutofit fontScale="90000"/>
          </a:bodyPr>
          <a:lstStyle/>
          <a:p>
            <a:r>
              <a:rPr lang="nl-NL" dirty="0"/>
              <a:t>3. Verantwoording over het jaar 2023</a:t>
            </a:r>
          </a:p>
        </p:txBody>
      </p:sp>
      <p:sp>
        <p:nvSpPr>
          <p:cNvPr id="3" name="Tijdelijke aanduiding voor inhoud 2">
            <a:extLst>
              <a:ext uri="{FF2B5EF4-FFF2-40B4-BE49-F238E27FC236}">
                <a16:creationId xmlns:a16="http://schemas.microsoft.com/office/drawing/2014/main" id="{E5F768F8-9157-ADD4-D250-03898188C54D}"/>
              </a:ext>
            </a:extLst>
          </p:cNvPr>
          <p:cNvSpPr>
            <a:spLocks noGrp="1"/>
          </p:cNvSpPr>
          <p:nvPr>
            <p:ph idx="1"/>
          </p:nvPr>
        </p:nvSpPr>
        <p:spPr/>
        <p:txBody>
          <a:bodyPr/>
          <a:lstStyle/>
          <a:p>
            <a:pPr marL="0" indent="0">
              <a:buNone/>
            </a:pPr>
            <a:r>
              <a:rPr lang="nl-NL" dirty="0"/>
              <a:t>Dit is afgelopen jaar gebeurd binnen SH Duinstreek:</a:t>
            </a:r>
          </a:p>
          <a:p>
            <a:r>
              <a:rPr lang="nl-NL" dirty="0"/>
              <a:t>Voorstelrondje</a:t>
            </a:r>
          </a:p>
          <a:p>
            <a:r>
              <a:rPr lang="nl-NL" dirty="0"/>
              <a:t>2023 enerverend jaar: hoge energieprijzen, hoge inflatie, groeiende immigratie</a:t>
            </a:r>
          </a:p>
          <a:p>
            <a:r>
              <a:rPr lang="nl-NL" dirty="0"/>
              <a:t>Activiteiten: jaargesprekken </a:t>
            </a:r>
            <a:r>
              <a:rPr lang="nl-NL" dirty="0" err="1"/>
              <a:t>BC’s</a:t>
            </a:r>
            <a:r>
              <a:rPr lang="nl-NL" dirty="0"/>
              <a:t> – prestatieafspraken – adviezen (gevraagd/ongevraagd)</a:t>
            </a:r>
          </a:p>
        </p:txBody>
      </p:sp>
    </p:spTree>
    <p:extLst>
      <p:ext uri="{BB962C8B-B14F-4D97-AF65-F5344CB8AC3E}">
        <p14:creationId xmlns:p14="http://schemas.microsoft.com/office/powerpoint/2010/main" val="353699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C7080-8DD2-D963-C6E7-A17E71FF562E}"/>
              </a:ext>
            </a:extLst>
          </p:cNvPr>
          <p:cNvSpPr>
            <a:spLocks noGrp="1"/>
          </p:cNvSpPr>
          <p:nvPr>
            <p:ph type="title"/>
          </p:nvPr>
        </p:nvSpPr>
        <p:spPr>
          <a:xfrm>
            <a:off x="754311" y="416890"/>
            <a:ext cx="10515600" cy="1325563"/>
          </a:xfrm>
        </p:spPr>
        <p:txBody>
          <a:bodyPr>
            <a:normAutofit fontScale="90000"/>
          </a:bodyPr>
          <a:lstStyle/>
          <a:p>
            <a:br>
              <a:rPr lang="nl-NL" sz="1800" b="1" dirty="0">
                <a:effectLst/>
                <a:latin typeface="Arial" panose="020B0604020202020204" pitchFamily="34" charset="0"/>
                <a:ea typeface="Calibri" panose="020F0502020204030204" pitchFamily="34" charset="0"/>
              </a:rPr>
            </a:br>
            <a:br>
              <a:rPr lang="nl-NL" sz="1800" b="1" dirty="0">
                <a:effectLst/>
                <a:latin typeface="Arial" panose="020B0604020202020204" pitchFamily="34" charset="0"/>
                <a:ea typeface="Calibri" panose="020F0502020204030204" pitchFamily="34" charset="0"/>
              </a:rPr>
            </a:br>
            <a:r>
              <a:rPr lang="nl-NL" sz="1800" b="1" dirty="0">
                <a:effectLst/>
                <a:latin typeface="Arial" panose="020B0604020202020204" pitchFamily="34" charset="0"/>
                <a:ea typeface="Calibri" panose="020F0502020204030204" pitchFamily="34" charset="0"/>
              </a:rPr>
              <a:t>                                      </a:t>
            </a:r>
            <a:r>
              <a:rPr lang="nl-NL" b="1" dirty="0">
                <a:effectLst/>
                <a:latin typeface="Arial" panose="020B0604020202020204" pitchFamily="34" charset="0"/>
                <a:ea typeface="Calibri" panose="020F0502020204030204" pitchFamily="34" charset="0"/>
              </a:rPr>
              <a:t>Onze plannen voor  2024:</a:t>
            </a:r>
            <a:br>
              <a:rPr lang="nl-NL" dirty="0">
                <a:effectLst/>
                <a:latin typeface="Arial" panose="020B0604020202020204" pitchFamily="34" charset="0"/>
                <a:ea typeface="Calibri" panose="020F0502020204030204" pitchFamily="34" charset="0"/>
              </a:rPr>
            </a:br>
            <a:endParaRPr lang="nl-NL" dirty="0"/>
          </a:p>
        </p:txBody>
      </p:sp>
      <p:sp>
        <p:nvSpPr>
          <p:cNvPr id="3" name="Tijdelijke aanduiding voor inhoud 2">
            <a:extLst>
              <a:ext uri="{FF2B5EF4-FFF2-40B4-BE49-F238E27FC236}">
                <a16:creationId xmlns:a16="http://schemas.microsoft.com/office/drawing/2014/main" id="{F42D86BE-90C5-AE0E-DC6A-8BFD44C74F42}"/>
              </a:ext>
            </a:extLst>
          </p:cNvPr>
          <p:cNvSpPr>
            <a:spLocks noGrp="1"/>
          </p:cNvSpPr>
          <p:nvPr>
            <p:ph idx="1"/>
          </p:nvPr>
        </p:nvSpPr>
        <p:spPr/>
        <p:txBody>
          <a:bodyPr>
            <a:normAutofit/>
          </a:bodyPr>
          <a:lstStyle/>
          <a:p>
            <a:pPr marL="0" indent="0">
              <a:lnSpc>
                <a:spcPct val="200000"/>
              </a:lnSpc>
              <a:buNone/>
            </a:pPr>
            <a:r>
              <a:rPr lang="nl-NL" sz="2300" dirty="0">
                <a:latin typeface="Arial" panose="020B0604020202020204" pitchFamily="34" charset="0"/>
                <a:cs typeface="Arial" panose="020B0604020202020204" pitchFamily="34" charset="0"/>
              </a:rPr>
              <a:t>Huurdersparticipatie </a:t>
            </a:r>
          </a:p>
          <a:p>
            <a:pPr marL="0" indent="0">
              <a:lnSpc>
                <a:spcPct val="200000"/>
              </a:lnSpc>
              <a:buNone/>
            </a:pPr>
            <a:r>
              <a:rPr lang="nl-NL" sz="2300" dirty="0">
                <a:latin typeface="Arial" panose="020B0604020202020204" pitchFamily="34" charset="0"/>
                <a:cs typeface="Arial" panose="020B0604020202020204" pitchFamily="34" charset="0"/>
              </a:rPr>
              <a:t>Thema-avonden </a:t>
            </a:r>
            <a:r>
              <a:rPr lang="nl-NL" sz="2300" dirty="0" err="1">
                <a:latin typeface="Arial" panose="020B0604020202020204" pitchFamily="34" charset="0"/>
                <a:cs typeface="Arial" panose="020B0604020202020204" pitchFamily="34" charset="0"/>
              </a:rPr>
              <a:t>BC’s</a:t>
            </a:r>
            <a:endParaRPr lang="nl-NL" sz="2300" dirty="0">
              <a:latin typeface="Arial" panose="020B0604020202020204" pitchFamily="34" charset="0"/>
              <a:cs typeface="Arial" panose="020B0604020202020204" pitchFamily="34" charset="0"/>
            </a:endParaRPr>
          </a:p>
          <a:p>
            <a:pPr marL="0" indent="0">
              <a:lnSpc>
                <a:spcPct val="200000"/>
              </a:lnSpc>
              <a:buNone/>
            </a:pPr>
            <a:r>
              <a:rPr lang="nl-NL" sz="2300" dirty="0">
                <a:latin typeface="Arial" panose="020B0604020202020204" pitchFamily="34" charset="0"/>
                <a:cs typeface="Arial" panose="020B0604020202020204" pitchFamily="34" charset="0"/>
              </a:rPr>
              <a:t>Cursussen bestuur en </a:t>
            </a:r>
            <a:r>
              <a:rPr lang="nl-NL" sz="2300" dirty="0" err="1">
                <a:latin typeface="Arial" panose="020B0604020202020204" pitchFamily="34" charset="0"/>
                <a:cs typeface="Arial" panose="020B0604020202020204" pitchFamily="34" charset="0"/>
              </a:rPr>
              <a:t>BC’s</a:t>
            </a:r>
            <a:endParaRPr lang="nl-NL" sz="2300" dirty="0">
              <a:latin typeface="Arial" panose="020B0604020202020204" pitchFamily="34" charset="0"/>
              <a:cs typeface="Arial" panose="020B0604020202020204" pitchFamily="34" charset="0"/>
            </a:endParaRPr>
          </a:p>
          <a:p>
            <a:pPr marL="0" indent="0">
              <a:lnSpc>
                <a:spcPct val="200000"/>
              </a:lnSpc>
              <a:buNone/>
            </a:pPr>
            <a:r>
              <a:rPr lang="nl-NL" sz="2300" dirty="0">
                <a:latin typeface="Arial" panose="020B0604020202020204" pitchFamily="34" charset="0"/>
                <a:cs typeface="Arial" panose="020B0604020202020204" pitchFamily="34" charset="0"/>
              </a:rPr>
              <a:t>Prestatieafspraken</a:t>
            </a:r>
          </a:p>
          <a:p>
            <a:pPr marL="0" indent="0">
              <a:lnSpc>
                <a:spcPct val="200000"/>
              </a:lnSpc>
              <a:buNone/>
            </a:pPr>
            <a:r>
              <a:rPr lang="nl-NL" sz="2300" dirty="0">
                <a:latin typeface="Arial" panose="020B0604020202020204" pitchFamily="34" charset="0"/>
                <a:cs typeface="Arial" panose="020B0604020202020204" pitchFamily="34" charset="0"/>
              </a:rPr>
              <a:t>Etc.</a:t>
            </a:r>
          </a:p>
        </p:txBody>
      </p:sp>
      <p:pic>
        <p:nvPicPr>
          <p:cNvPr id="4" name="Afbeelding 3" descr="Afbeelding met tekst, clipart&#10;&#10;Automatisch gegenereerde beschrijving">
            <a:extLst>
              <a:ext uri="{FF2B5EF4-FFF2-40B4-BE49-F238E27FC236}">
                <a16:creationId xmlns:a16="http://schemas.microsoft.com/office/drawing/2014/main" id="{B189506E-136D-2F65-D92E-CAE9353709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40471" y="232436"/>
            <a:ext cx="1426845" cy="1426845"/>
          </a:xfrm>
          <a:prstGeom prst="rect">
            <a:avLst/>
          </a:prstGeom>
          <a:noFill/>
        </p:spPr>
      </p:pic>
      <p:pic>
        <p:nvPicPr>
          <p:cNvPr id="5" name="Afbeelding 4" descr="Afbeelding met tekst, clipart&#10;&#10;Automatisch gegenereerde beschrijving">
            <a:extLst>
              <a:ext uri="{FF2B5EF4-FFF2-40B4-BE49-F238E27FC236}">
                <a16:creationId xmlns:a16="http://schemas.microsoft.com/office/drawing/2014/main" id="{683522BE-5BAC-22BD-00F2-3DC05BBE24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4843" y="0"/>
            <a:ext cx="2097157" cy="2097157"/>
          </a:xfrm>
          <a:prstGeom prst="rect">
            <a:avLst/>
          </a:prstGeom>
          <a:noFill/>
        </p:spPr>
      </p:pic>
    </p:spTree>
    <p:extLst>
      <p:ext uri="{BB962C8B-B14F-4D97-AF65-F5344CB8AC3E}">
        <p14:creationId xmlns:p14="http://schemas.microsoft.com/office/powerpoint/2010/main" val="12376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43764-17DC-D8C2-71AA-A741B26753B3}"/>
              </a:ext>
            </a:extLst>
          </p:cNvPr>
          <p:cNvSpPr>
            <a:spLocks noGrp="1"/>
          </p:cNvSpPr>
          <p:nvPr>
            <p:ph type="title"/>
          </p:nvPr>
        </p:nvSpPr>
        <p:spPr/>
        <p:txBody>
          <a:bodyPr/>
          <a:lstStyle/>
          <a:p>
            <a:r>
              <a:rPr lang="nl-NL" dirty="0"/>
              <a:t>Inleiding Betaalbaar wonen</a:t>
            </a:r>
          </a:p>
        </p:txBody>
      </p:sp>
    </p:spTree>
    <p:extLst>
      <p:ext uri="{BB962C8B-B14F-4D97-AF65-F5344CB8AC3E}">
        <p14:creationId xmlns:p14="http://schemas.microsoft.com/office/powerpoint/2010/main" val="1250027838"/>
      </p:ext>
    </p:extLst>
  </p:cSld>
  <p:clrMapOvr>
    <a:masterClrMapping/>
  </p:clrMapOvr>
</p:sld>
</file>

<file path=ppt/theme/theme1.xml><?xml version="1.0" encoding="utf-8"?>
<a:theme xmlns:a="http://schemas.openxmlformats.org/drawingml/2006/main" name="DNW Thema 201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05-06-2023" id="{269E004A-C3FD-E74D-BDC3-023BFC3F221D}" vid="{316E19F5-FBA4-F045-B57A-81379B157EE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DNW Thema 2019</Template>
  <TotalTime>0</TotalTime>
  <Words>677</Words>
  <Application>Microsoft Office PowerPoint</Application>
  <PresentationFormat>Breedbeeld</PresentationFormat>
  <Paragraphs>109</Paragraphs>
  <Slides>35</Slides>
  <Notes>2</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35</vt:i4>
      </vt:variant>
    </vt:vector>
  </HeadingPairs>
  <TitlesOfParts>
    <vt:vector size="45" baseType="lpstr">
      <vt:lpstr>Arial</vt:lpstr>
      <vt:lpstr>Bradley Hand</vt:lpstr>
      <vt:lpstr>Calibri</vt:lpstr>
      <vt:lpstr>Calibri Light</vt:lpstr>
      <vt:lpstr>Century Gothic</vt:lpstr>
      <vt:lpstr>Meta Sans</vt:lpstr>
      <vt:lpstr>Rastanty Cortez</vt:lpstr>
      <vt:lpstr>Shree Devanagari 714</vt:lpstr>
      <vt:lpstr>Wingdings 3</vt:lpstr>
      <vt:lpstr>DNW Thema 2019</vt:lpstr>
      <vt:lpstr>Fijn dat u er bent </vt:lpstr>
      <vt:lpstr>1. Welkom door de voorzitter </vt:lpstr>
      <vt:lpstr>Even voorstellen…</vt:lpstr>
      <vt:lpstr>2. Vanavond | het programma </vt:lpstr>
      <vt:lpstr>1 mei Huurdersavond</vt:lpstr>
      <vt:lpstr>Van harte welkom op de jaarvergadering van  St. Huurdersbelangen De Duinstreek </vt:lpstr>
      <vt:lpstr>3. Verantwoording over het jaar 2023</vt:lpstr>
      <vt:lpstr>                                        Onze plannen voor  2024: </vt:lpstr>
      <vt:lpstr>Inleiding Betaalbaar wonen</vt:lpstr>
      <vt:lpstr>Waar is deze avond voor?</vt:lpstr>
      <vt:lpstr>Betaalbaar wonen; waar denkt u aan?</vt:lpstr>
      <vt:lpstr>Het Rijk geeft sinds 2022 richtlijnen</vt:lpstr>
      <vt:lpstr>PowerPoint-presentatie</vt:lpstr>
      <vt:lpstr>PowerPoint-presentatie</vt:lpstr>
      <vt:lpstr>PowerPoint-presentatie</vt:lpstr>
      <vt:lpstr>PowerPoint-presentatie</vt:lpstr>
      <vt:lpstr>PowerPoint-presentatie</vt:lpstr>
      <vt:lpstr>PowerPoint-presentatie</vt:lpstr>
      <vt:lpstr>Jaarlijkse huurverhoging sociale sector Woningen met een huurprijs lager dan € 879,66</vt:lpstr>
      <vt:lpstr>Inkomensafhankelijke huurverhoging  </vt:lpstr>
      <vt:lpstr>Goed om te weten</vt:lpstr>
      <vt:lpstr>Proces SHD om tot advies huuraanpassing2024  aan Dunavie te komen </vt:lpstr>
      <vt:lpstr>Uiteindelijk resultaat sociale huur</vt:lpstr>
      <vt:lpstr>Huuraanpassing vrije sector</vt:lpstr>
      <vt:lpstr>Na de pauze verder met inzicht in prestatieafspraken, wat er met uw huurpenningen gebeurt en inventariseren we uw tips.</vt:lpstr>
      <vt:lpstr>PowerPoint-presentatie</vt:lpstr>
      <vt:lpstr>PowerPoint-presentatie</vt:lpstr>
      <vt:lpstr>Prestatieafspraken in Katwijk</vt:lpstr>
      <vt:lpstr>Uit prestatieafspraken 2024</vt:lpstr>
      <vt:lpstr>Uit prestatieafspraken 2024</vt:lpstr>
      <vt:lpstr>Uit prestatieafspraken 2024</vt:lpstr>
      <vt:lpstr>Inkomsten en uitgaven Dunavie in balans </vt:lpstr>
      <vt:lpstr>Wat gebeurt er met uw huur? 2022</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Anita Gerritsen</dc:creator>
  <cp:keywords/>
  <dc:description/>
  <cp:lastModifiedBy>Nel van Dam | SH de Duinstreek</cp:lastModifiedBy>
  <cp:revision>44</cp:revision>
  <cp:lastPrinted>2024-03-26T10:26:30Z</cp:lastPrinted>
  <dcterms:created xsi:type="dcterms:W3CDTF">2024-03-13T14:18:02Z</dcterms:created>
  <dcterms:modified xsi:type="dcterms:W3CDTF">2024-05-02T06:51:03Z</dcterms:modified>
  <cp:category/>
</cp:coreProperties>
</file>